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7099300" cy="10234613"/>
  <p:custDataLst>
    <p:tags r:id="rId18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67"/>
    <a:srgbClr val="5E7D98"/>
    <a:srgbClr val="D86C14"/>
    <a:srgbClr val="1D1D1B"/>
    <a:srgbClr val="F6F9FC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8D37BDEE-5D04-421B-8BCD-A4157710ED04}" type="datetimeFigureOut">
              <a:rPr lang="da-DK" altLang="da-DK"/>
              <a:pPr/>
              <a:t>27-10-2017</a:t>
            </a:fld>
            <a:endParaRPr lang="da-DK" alt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08E87017-F7DC-4615-B562-7095D257E3D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46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0392D-079F-466A-A95D-1155F1010608}" type="slidenum">
              <a:rPr lang="da-D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679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13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C7737E-C41B-46D8-BD25-FD7EA1948406}" type="datetime1">
              <a:rPr lang="da-DK"/>
              <a:pPr>
                <a:defRPr/>
              </a:pPr>
              <a:t>27-10-2017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Regionsmøde 2013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A3498D-6F0B-41B5-B6EA-80B5B7804C5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50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A2C192-BE2A-4F5D-ABD8-090E8690A9FF}" type="datetime1">
              <a:rPr lang="da-DK"/>
              <a:pPr>
                <a:defRPr/>
              </a:pPr>
              <a:t>27-10-2017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Regionsmøde 2013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4C0447-AA4E-435A-90F1-F4AD1165E5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574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528472"/>
            <a:ext cx="2160240" cy="329528"/>
          </a:xfrm>
          <a:prstGeom prst="rect">
            <a:avLst/>
          </a:prstGeom>
        </p:spPr>
      </p:pic>
      <p:cxnSp>
        <p:nvCxnSpPr>
          <p:cNvPr id="11" name="Lige forbindelse 10"/>
          <p:cNvCxnSpPr/>
          <p:nvPr userDrawn="1"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4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88904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535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97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217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30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03113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01067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F6F9FC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/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typografi i masteren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  <a:p>
            <a:pPr lvl="3"/>
            <a:r>
              <a:rPr lang="da-DK" altLang="da-DK" dirty="0" smtClean="0"/>
              <a:t>Fjerde niveau</a:t>
            </a:r>
          </a:p>
          <a:p>
            <a:pPr lvl="4"/>
            <a:r>
              <a:rPr lang="da-DK" altLang="da-DK" dirty="0" smtClean="0"/>
              <a:t>Femte niveau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528472"/>
            <a:ext cx="2160240" cy="329528"/>
          </a:xfrm>
          <a:prstGeom prst="rect">
            <a:avLst/>
          </a:prstGeom>
        </p:spPr>
      </p:pic>
      <p:cxnSp>
        <p:nvCxnSpPr>
          <p:cNvPr id="12" name="Lige forbindelse 11"/>
          <p:cNvCxnSpPr/>
          <p:nvPr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567"/>
          </a:solidFill>
          <a:effectLst/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5E7D98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5B5B5D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567"/>
        </a:buClr>
        <a:buBlip>
          <a:blip r:embed="rId16"/>
        </a:buBlip>
        <a:defRPr sz="2400" kern="1200">
          <a:solidFill>
            <a:srgbClr val="5B5B5D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E7D98"/>
        </a:buClr>
        <a:buBlip>
          <a:blip r:embed="rId17"/>
        </a:buBlip>
        <a:defRPr sz="2000" kern="1200">
          <a:solidFill>
            <a:srgbClr val="5B5B5D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B5B5D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3568" y="102287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a-DK" sz="5300" b="1" dirty="0" smtClean="0"/>
              <a:t>Donordetektion</a:t>
            </a:r>
            <a:r>
              <a:rPr lang="da-DK" sz="4000" b="1" dirty="0"/>
              <a:t/>
            </a:r>
            <a:br>
              <a:rPr lang="da-DK" sz="4000" b="1" dirty="0"/>
            </a:br>
            <a:r>
              <a:rPr lang="da-DK" sz="4000" b="1" dirty="0" smtClean="0"/>
              <a:t/>
            </a:r>
            <a:br>
              <a:rPr lang="da-DK" sz="4000" b="1" dirty="0" smtClean="0"/>
            </a:br>
            <a:endParaRPr lang="da-DK" sz="3200" dirty="0" smtClean="0"/>
          </a:p>
        </p:txBody>
      </p:sp>
      <p:pic>
        <p:nvPicPr>
          <p:cNvPr id="3" name="Billede 3" descr="TIC CTmed kontrast.jpg"/>
          <p:cNvPicPr>
            <a:picLocks noChangeAspect="1"/>
          </p:cNvPicPr>
          <p:nvPr/>
        </p:nvPicPr>
        <p:blipFill rotWithShape="1">
          <a:blip r:embed="rId2"/>
          <a:srcRect l="2756" t="4249"/>
          <a:stretch/>
        </p:blipFill>
        <p:spPr bwMode="auto">
          <a:xfrm>
            <a:off x="2973692" y="2649163"/>
            <a:ext cx="3132180" cy="308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1615466" y="1739257"/>
            <a:ext cx="5836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>
                <a:solidFill>
                  <a:srgbClr val="5E7D98"/>
                </a:solidFill>
              </a:rPr>
              <a:t>Opmærksomhed på mulige organdonorer</a:t>
            </a:r>
          </a:p>
        </p:txBody>
      </p:sp>
    </p:spTree>
    <p:extLst>
      <p:ext uri="{BB962C8B-B14F-4D97-AF65-F5344CB8AC3E}">
        <p14:creationId xmlns:p14="http://schemas.microsoft.com/office/powerpoint/2010/main" val="15253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25602" name="Tekstboks 5"/>
          <p:cNvSpPr txBox="1">
            <a:spLocks noChangeArrowheads="1"/>
          </p:cNvSpPr>
          <p:nvPr/>
        </p:nvSpPr>
        <p:spPr bwMode="auto">
          <a:xfrm>
            <a:off x="2124075" y="6093296"/>
            <a:ext cx="489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dirty="0">
                <a:latin typeface="Calibri" pitchFamily="34" charset="0"/>
              </a:rPr>
              <a:t>Eksempel på </a:t>
            </a:r>
            <a:r>
              <a:rPr lang="da-DK" dirty="0" err="1">
                <a:latin typeface="Calibri" pitchFamily="34" charset="0"/>
              </a:rPr>
              <a:t>menigitis</a:t>
            </a:r>
            <a:endParaRPr lang="da-DK" dirty="0">
              <a:latin typeface="Calibri" pitchFamily="34" charset="0"/>
            </a:endParaRPr>
          </a:p>
        </p:txBody>
      </p:sp>
      <p:pic>
        <p:nvPicPr>
          <p:cNvPr id="25603" name="Billede 4" descr="Meningit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052736"/>
            <a:ext cx="44386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65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sz="2700" dirty="0" smtClean="0"/>
              <a:t>Hvornår rykker hjernedøden nærmere.</a:t>
            </a:r>
          </a:p>
          <a:p>
            <a:pPr eaLnBrk="1" hangingPunct="1">
              <a:lnSpc>
                <a:spcPct val="80000"/>
              </a:lnSpc>
            </a:pPr>
            <a:endParaRPr lang="da-DK" sz="2700" dirty="0" smtClean="0"/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Progression af </a:t>
            </a:r>
            <a:r>
              <a:rPr lang="da-DK" sz="2400" dirty="0" err="1" smtClean="0"/>
              <a:t>coma</a:t>
            </a:r>
            <a:r>
              <a:rPr lang="da-DK" sz="2400" dirty="0" smtClean="0"/>
              <a:t> og aftagende reaktioner trods fuldt behandlingsniveau.</a:t>
            </a:r>
          </a:p>
          <a:p>
            <a:pPr lvl="1" eaLnBrk="1" hangingPunct="1">
              <a:lnSpc>
                <a:spcPct val="80000"/>
              </a:lnSpc>
            </a:pPr>
            <a:endParaRPr lang="da-DK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Hjernestamme reflekserne forsvinder.</a:t>
            </a:r>
          </a:p>
          <a:p>
            <a:pPr lvl="3" eaLnBrk="1" hangingPunct="1">
              <a:lnSpc>
                <a:spcPct val="80000"/>
              </a:lnSpc>
            </a:pPr>
            <a:r>
              <a:rPr lang="da-DK" sz="1700" dirty="0" smtClean="0"/>
              <a:t>Pupilrefleks og størrelse</a:t>
            </a:r>
          </a:p>
          <a:p>
            <a:pPr lvl="3" eaLnBrk="1" hangingPunct="1">
              <a:lnSpc>
                <a:spcPct val="80000"/>
              </a:lnSpc>
            </a:pPr>
            <a:r>
              <a:rPr lang="da-DK" sz="1700" dirty="0" smtClean="0"/>
              <a:t>Cilie- og </a:t>
            </a:r>
            <a:r>
              <a:rPr lang="da-DK" sz="1700" dirty="0" err="1" smtClean="0"/>
              <a:t>corneareflekser</a:t>
            </a:r>
            <a:endParaRPr lang="da-DK" sz="1700" dirty="0" smtClean="0"/>
          </a:p>
          <a:p>
            <a:pPr lvl="3" eaLnBrk="1" hangingPunct="1">
              <a:lnSpc>
                <a:spcPct val="80000"/>
              </a:lnSpc>
            </a:pPr>
            <a:r>
              <a:rPr lang="da-DK" sz="1700" dirty="0" smtClean="0"/>
              <a:t>Hosterefleks</a:t>
            </a:r>
          </a:p>
          <a:p>
            <a:pPr lvl="3" eaLnBrk="1" hangingPunct="1">
              <a:lnSpc>
                <a:spcPct val="80000"/>
              </a:lnSpc>
            </a:pPr>
            <a:r>
              <a:rPr lang="da-DK" sz="1700" dirty="0" smtClean="0"/>
              <a:t>Smertereaktion</a:t>
            </a:r>
          </a:p>
          <a:p>
            <a:pPr lvl="3" eaLnBrk="1" hangingPunct="1">
              <a:lnSpc>
                <a:spcPct val="80000"/>
              </a:lnSpc>
            </a:pPr>
            <a:endParaRPr lang="da-DK" sz="1700" dirty="0" smtClean="0"/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Respirator </a:t>
            </a:r>
            <a:r>
              <a:rPr lang="da-DK" sz="2000" dirty="0" err="1" smtClean="0"/>
              <a:t>trigning</a:t>
            </a:r>
            <a:r>
              <a:rPr lang="da-DK" sz="2000" dirty="0" smtClean="0"/>
              <a:t> forsvinder.</a:t>
            </a:r>
          </a:p>
          <a:p>
            <a:pPr lvl="3" eaLnBrk="1" hangingPunct="1">
              <a:lnSpc>
                <a:spcPct val="80000"/>
              </a:lnSpc>
            </a:pPr>
            <a:r>
              <a:rPr lang="da-DK" sz="1700" dirty="0" smtClean="0"/>
              <a:t>Være opmærksom på respiratorens følsomhedsindstilling</a:t>
            </a:r>
          </a:p>
          <a:p>
            <a:pPr lvl="3" eaLnBrk="1" hangingPunct="1">
              <a:lnSpc>
                <a:spcPct val="80000"/>
              </a:lnSpc>
            </a:pPr>
            <a:endParaRPr lang="da-DK" sz="1700" dirty="0" smtClean="0"/>
          </a:p>
          <a:p>
            <a:pPr lvl="2" eaLnBrk="1" hangingPunct="1">
              <a:lnSpc>
                <a:spcPct val="80000"/>
              </a:lnSpc>
            </a:pPr>
            <a:r>
              <a:rPr lang="da-DK" sz="2000" dirty="0" err="1" smtClean="0"/>
              <a:t>Sederingsbehov</a:t>
            </a:r>
            <a:r>
              <a:rPr lang="da-DK" sz="2000" dirty="0" smtClean="0"/>
              <a:t> aftager.</a:t>
            </a:r>
          </a:p>
          <a:p>
            <a:pPr lvl="2" eaLnBrk="1" hangingPunct="1">
              <a:lnSpc>
                <a:spcPct val="80000"/>
              </a:lnSpc>
            </a:pP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267501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sz="2700" dirty="0" smtClean="0"/>
              <a:t>Hvornår overvejer vi om hjernedøden er indtrådt.</a:t>
            </a:r>
          </a:p>
          <a:p>
            <a:pPr eaLnBrk="1" hangingPunct="1">
              <a:lnSpc>
                <a:spcPct val="80000"/>
              </a:lnSpc>
            </a:pPr>
            <a:endParaRPr lang="da-DK" sz="2700" dirty="0" smtClean="0"/>
          </a:p>
          <a:p>
            <a:pPr lvl="1" eaLnBrk="1" hangingPunct="1">
              <a:lnSpc>
                <a:spcPct val="80000"/>
              </a:lnSpc>
            </a:pPr>
            <a:r>
              <a:rPr lang="da-DK" sz="2400" dirty="0" err="1" smtClean="0"/>
              <a:t>Sedering</a:t>
            </a:r>
            <a:r>
              <a:rPr lang="da-DK" sz="2400" dirty="0" smtClean="0"/>
              <a:t> er ophørt og patienten er </a:t>
            </a:r>
            <a:r>
              <a:rPr lang="da-DK" sz="2400" dirty="0" err="1" smtClean="0"/>
              <a:t>normoventileret</a:t>
            </a:r>
            <a:r>
              <a:rPr lang="da-DK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da-DK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Ingen reversible farmakologiske, medicinske eller termiske årsager til </a:t>
            </a:r>
            <a:r>
              <a:rPr lang="da-DK" sz="2400" dirty="0" err="1" smtClean="0"/>
              <a:t>coma</a:t>
            </a:r>
            <a:endParaRPr lang="da-DK" sz="2400" dirty="0" smtClean="0"/>
          </a:p>
          <a:p>
            <a:pPr lvl="1" eaLnBrk="1" hangingPunct="1">
              <a:lnSpc>
                <a:spcPct val="80000"/>
              </a:lnSpc>
            </a:pPr>
            <a:endParaRPr lang="da-DK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Alle hjernestamme reaktioner er ophørt.</a:t>
            </a:r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Pupiller </a:t>
            </a:r>
            <a:r>
              <a:rPr lang="da-DK" sz="2000" dirty="0" err="1" smtClean="0"/>
              <a:t>dilateret</a:t>
            </a:r>
            <a:r>
              <a:rPr lang="da-DK" sz="2000" dirty="0" smtClean="0"/>
              <a:t> og lysstive</a:t>
            </a:r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Ingen reaktioner ved sugning eller stimulation</a:t>
            </a:r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Eventuelt </a:t>
            </a:r>
            <a:r>
              <a:rPr lang="da-DK" sz="2000" dirty="0" err="1" smtClean="0"/>
              <a:t>hæmodynamisk</a:t>
            </a:r>
            <a:r>
              <a:rPr lang="da-DK" sz="2000" dirty="0" smtClean="0"/>
              <a:t> blodtryksprofil</a:t>
            </a:r>
          </a:p>
          <a:p>
            <a:pPr lvl="2" eaLnBrk="1" hangingPunct="1">
              <a:lnSpc>
                <a:spcPct val="80000"/>
              </a:lnSpc>
            </a:pPr>
            <a:r>
              <a:rPr lang="da-DK" sz="2000" dirty="0" smtClean="0"/>
              <a:t>Eventuelt diabetes </a:t>
            </a:r>
            <a:r>
              <a:rPr lang="da-DK" sz="2000" dirty="0" err="1" smtClean="0"/>
              <a:t>incipidus</a:t>
            </a:r>
            <a:endParaRPr lang="da-DK" sz="2000" dirty="0" smtClean="0"/>
          </a:p>
          <a:p>
            <a:pPr lvl="1" eaLnBrk="1" hangingPunct="1">
              <a:lnSpc>
                <a:spcPct val="80000"/>
              </a:lnSpc>
            </a:pP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23318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454150"/>
            <a:ext cx="6011863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boks 3"/>
          <p:cNvSpPr txBox="1"/>
          <p:nvPr/>
        </p:nvSpPr>
        <p:spPr>
          <a:xfrm>
            <a:off x="1835150" y="5300663"/>
            <a:ext cx="5737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dirty="0">
                <a:solidFill>
                  <a:schemeClr val="accent1">
                    <a:lumMod val="75000"/>
                  </a:schemeClr>
                </a:solidFill>
              </a:rPr>
              <a:t>Arterielt blodtrykskurve i forbindelse med inkarceration</a:t>
            </a:r>
          </a:p>
        </p:txBody>
      </p:sp>
    </p:spTree>
    <p:extLst>
      <p:ext uri="{BB962C8B-B14F-4D97-AF65-F5344CB8AC3E}">
        <p14:creationId xmlns:p14="http://schemas.microsoft.com/office/powerpoint/2010/main" val="25434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z="2800" dirty="0" smtClean="0"/>
              <a:t>	    Hvad gør vi derefter:</a:t>
            </a:r>
          </a:p>
          <a:p>
            <a:pPr lvl="1" eaLnBrk="1" hangingPunct="1"/>
            <a:r>
              <a:rPr lang="da-DK" sz="2400" dirty="0" smtClean="0"/>
              <a:t>Kontakter transplantationscentret </a:t>
            </a:r>
            <a:r>
              <a:rPr lang="da-DK" sz="2400" dirty="0"/>
              <a:t>for at få </a:t>
            </a:r>
            <a:r>
              <a:rPr lang="da-DK" sz="2400" dirty="0" smtClean="0"/>
              <a:t>afklaret </a:t>
            </a:r>
            <a:r>
              <a:rPr lang="da-DK" sz="2400" dirty="0"/>
              <a:t>om patienten umiddelbart er en potentiel </a:t>
            </a:r>
            <a:r>
              <a:rPr lang="da-DK" sz="2400" dirty="0" smtClean="0"/>
              <a:t> donor</a:t>
            </a:r>
            <a:r>
              <a:rPr lang="da-DK" sz="2400" dirty="0"/>
              <a:t>, og om patienten er registreret i </a:t>
            </a:r>
            <a:r>
              <a:rPr lang="da-DK" sz="2400" dirty="0" smtClean="0"/>
              <a:t>Donorregistret</a:t>
            </a:r>
            <a:r>
              <a:rPr lang="da-DK" sz="2400" dirty="0"/>
              <a:t>.</a:t>
            </a:r>
          </a:p>
          <a:p>
            <a:pPr lvl="1" eaLnBrk="1" hangingPunct="1"/>
            <a:r>
              <a:rPr lang="da-DK" sz="2400" dirty="0" smtClean="0"/>
              <a:t>Informerer pårørende om muligheden for organdonation. </a:t>
            </a:r>
          </a:p>
          <a:p>
            <a:pPr lvl="1" eaLnBrk="1" hangingPunct="1"/>
            <a:r>
              <a:rPr lang="da-DK" sz="2400" dirty="0" smtClean="0"/>
              <a:t>Kontakter transplantationscentret om udfaldet af samtalen.</a:t>
            </a:r>
          </a:p>
          <a:p>
            <a:pPr lvl="1" eaLnBrk="1" hangingPunct="1"/>
            <a:r>
              <a:rPr lang="da-DK" sz="2400" dirty="0" smtClean="0"/>
              <a:t>Laver hjernedødsundersøgelserne.</a:t>
            </a:r>
          </a:p>
        </p:txBody>
      </p:sp>
    </p:spTree>
    <p:extLst>
      <p:ext uri="{BB962C8B-B14F-4D97-AF65-F5344CB8AC3E}">
        <p14:creationId xmlns:p14="http://schemas.microsoft.com/office/powerpoint/2010/main" val="76687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328592"/>
          </a:xfrm>
        </p:spPr>
        <p:txBody>
          <a:bodyPr rtlCol="0">
            <a:noAutofit/>
          </a:bodyPr>
          <a:lstStyle/>
          <a:p>
            <a:pPr marL="0" indent="0" eaLnBrk="1" hangingPunct="1">
              <a:buNone/>
              <a:defRPr/>
            </a:pPr>
            <a:r>
              <a:rPr lang="da-DK" sz="2400" b="1" dirty="0" smtClean="0"/>
              <a:t>Udarbejdet af de donationsansvarlige læger i Dansk Center for Organdonation, marts 2013.</a:t>
            </a:r>
          </a:p>
          <a:p>
            <a:pPr marL="0" indent="0" eaLnBrk="1" hangingPunct="1">
              <a:buNone/>
              <a:defRPr/>
            </a:pPr>
            <a:endParaRPr lang="da-DK" sz="2800" dirty="0" smtClean="0"/>
          </a:p>
          <a:p>
            <a:pPr eaLnBrk="1" hangingPunct="1">
              <a:defRPr/>
            </a:pPr>
            <a:r>
              <a:rPr lang="da-DK" sz="2400" dirty="0" smtClean="0"/>
              <a:t>Overlæge Preben Sørensen</a:t>
            </a:r>
          </a:p>
          <a:p>
            <a:pPr eaLnBrk="1" hangingPunct="1">
              <a:defRPr/>
            </a:pPr>
            <a:r>
              <a:rPr lang="da-DK" sz="2400" dirty="0"/>
              <a:t>Overlæge Niels Agerlin</a:t>
            </a:r>
          </a:p>
          <a:p>
            <a:pPr eaLnBrk="1" hangingPunct="1">
              <a:defRPr/>
            </a:pPr>
            <a:r>
              <a:rPr lang="da-DK" sz="2400" dirty="0" smtClean="0"/>
              <a:t>Overlæge Bjarne Bøgelund - Andersen</a:t>
            </a:r>
          </a:p>
          <a:p>
            <a:pPr eaLnBrk="1" hangingPunct="1">
              <a:defRPr/>
            </a:pPr>
            <a:r>
              <a:rPr lang="da-DK" sz="2400" dirty="0" smtClean="0"/>
              <a:t>Overlæge Jane Linnet</a:t>
            </a:r>
          </a:p>
          <a:p>
            <a:pPr eaLnBrk="1" hangingPunct="1">
              <a:defRPr/>
            </a:pPr>
            <a:endParaRPr lang="da-DK" sz="1800" dirty="0"/>
          </a:p>
          <a:p>
            <a:pPr eaLnBrk="1" hangingPunct="1">
              <a:defRPr/>
            </a:pPr>
            <a:endParaRPr lang="da-DK" sz="1800" dirty="0" smtClean="0"/>
          </a:p>
          <a:p>
            <a:pPr eaLnBrk="1" hangingPunct="1">
              <a:defRPr/>
            </a:pPr>
            <a:endParaRPr lang="da-DK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1800" dirty="0" smtClean="0"/>
              <a:t>Sidst revideret juni 2017, Lone Bøgh Dansk Center for Organdonation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63105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a-DK" sz="4000" b="1" dirty="0" smtClean="0">
                <a:solidFill>
                  <a:srgbClr val="006699"/>
                </a:solidFill>
              </a:rPr>
              <a:t>Donordetektion i intensivafdelingen</a:t>
            </a:r>
          </a:p>
        </p:txBody>
      </p:sp>
      <p:sp>
        <p:nvSpPr>
          <p:cNvPr id="1638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a-DK" sz="2200" dirty="0" smtClean="0"/>
          </a:p>
          <a:p>
            <a:pPr eaLnBrk="1" hangingPunct="1">
              <a:buFont typeface="Arial" charset="0"/>
              <a:buNone/>
            </a:pPr>
            <a:r>
              <a:rPr lang="da-DK" dirty="0" smtClean="0"/>
              <a:t>Forslag til </a:t>
            </a:r>
            <a:r>
              <a:rPr lang="da-DK" dirty="0" err="1" smtClean="0"/>
              <a:t>donordetektion</a:t>
            </a:r>
            <a:r>
              <a:rPr lang="da-DK" dirty="0" smtClean="0"/>
              <a:t>:</a:t>
            </a:r>
          </a:p>
          <a:p>
            <a:pPr eaLnBrk="1" hangingPunct="1">
              <a:buFont typeface="Arial" charset="0"/>
              <a:buNone/>
            </a:pPr>
            <a:endParaRPr lang="da-DK" sz="2200" dirty="0" smtClean="0"/>
          </a:p>
          <a:p>
            <a:pPr eaLnBrk="1" hangingPunct="1"/>
            <a:r>
              <a:rPr lang="da-DK" sz="2200" dirty="0" smtClean="0"/>
              <a:t>Lederen af afdelingskonferencerne er opmærksom på, at de</a:t>
            </a:r>
          </a:p>
          <a:p>
            <a:pPr eaLnBrk="1" hangingPunct="1"/>
            <a:r>
              <a:rPr lang="da-DK" sz="2200" dirty="0" smtClean="0"/>
              <a:t>indlagte patienter, der gennemgås på konferencerne, også</a:t>
            </a:r>
          </a:p>
          <a:p>
            <a:pPr eaLnBrk="1" hangingPunct="1"/>
            <a:r>
              <a:rPr lang="da-DK" sz="2200" dirty="0" smtClean="0"/>
              <a:t>vurderes med henblik på </a:t>
            </a:r>
            <a:r>
              <a:rPr lang="da-DK" sz="2200" dirty="0" err="1" smtClean="0"/>
              <a:t>donordetektion</a:t>
            </a:r>
            <a:r>
              <a:rPr lang="da-DK" sz="2200" dirty="0" smtClean="0"/>
              <a:t>.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r>
              <a:rPr lang="da-DK" sz="2200" dirty="0" smtClean="0"/>
              <a:t>Hvordan sikrer vi </a:t>
            </a:r>
            <a:r>
              <a:rPr lang="da-DK" sz="2200" dirty="0" err="1" smtClean="0"/>
              <a:t>donordetektion</a:t>
            </a:r>
            <a:r>
              <a:rPr lang="da-DK" sz="2200" dirty="0" smtClean="0"/>
              <a:t> i vores afdeling ?</a:t>
            </a:r>
          </a:p>
          <a:p>
            <a:pPr eaLnBrk="1" hangingPunct="1"/>
            <a:endParaRPr lang="da-DK" sz="2200" dirty="0" smtClean="0"/>
          </a:p>
          <a:p>
            <a:pPr eaLnBrk="1" hangingPunct="1"/>
            <a:endParaRPr lang="da-DK" sz="2200" dirty="0" smtClean="0"/>
          </a:p>
          <a:p>
            <a:pPr eaLnBrk="1" hangingPunct="1">
              <a:buFont typeface="Arial" charset="0"/>
              <a:buNone/>
            </a:pPr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5123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052736"/>
            <a:ext cx="8435975" cy="5400675"/>
          </a:xfrm>
        </p:spPr>
        <p:txBody>
          <a:bodyPr/>
          <a:lstStyle/>
          <a:p>
            <a:pPr eaLnBrk="1" hangingPunct="1"/>
            <a:r>
              <a:rPr lang="da-DK" sz="2400" dirty="0" smtClean="0"/>
              <a:t>Eks. på situationer hvor patienten kan udvikle hjernedød.</a:t>
            </a:r>
          </a:p>
          <a:p>
            <a:pPr lvl="1" eaLnBrk="1" hangingPunct="1"/>
            <a:r>
              <a:rPr lang="da-DK" sz="2400" dirty="0" err="1" smtClean="0"/>
              <a:t>Intrakranielle</a:t>
            </a:r>
            <a:r>
              <a:rPr lang="da-DK" sz="2400" dirty="0" smtClean="0"/>
              <a:t> rumopfyldende processer.</a:t>
            </a:r>
          </a:p>
          <a:p>
            <a:pPr lvl="2" eaLnBrk="1" hangingPunct="1"/>
            <a:r>
              <a:rPr lang="da-DK" sz="2000" dirty="0" smtClean="0"/>
              <a:t>Hjerneblødninger.</a:t>
            </a:r>
          </a:p>
          <a:p>
            <a:pPr lvl="3" eaLnBrk="1" hangingPunct="1"/>
            <a:r>
              <a:rPr lang="da-DK" sz="1600" dirty="0" err="1" smtClean="0"/>
              <a:t>Subarachnoidalblødning</a:t>
            </a:r>
            <a:endParaRPr lang="da-DK" sz="1600" dirty="0" smtClean="0"/>
          </a:p>
          <a:p>
            <a:pPr lvl="3" eaLnBrk="1" hangingPunct="1"/>
            <a:r>
              <a:rPr lang="da-DK" sz="1600" dirty="0" err="1" smtClean="0"/>
              <a:t>Parencymatøs</a:t>
            </a:r>
            <a:r>
              <a:rPr lang="da-DK" sz="1600" dirty="0" smtClean="0"/>
              <a:t> blødning</a:t>
            </a:r>
          </a:p>
          <a:p>
            <a:pPr lvl="3" eaLnBrk="1" hangingPunct="1"/>
            <a:r>
              <a:rPr lang="da-DK" sz="1600" dirty="0" err="1" smtClean="0"/>
              <a:t>Subduralt</a:t>
            </a:r>
            <a:r>
              <a:rPr lang="da-DK" sz="1600" dirty="0" smtClean="0"/>
              <a:t> </a:t>
            </a:r>
            <a:r>
              <a:rPr lang="da-DK" sz="1600" dirty="0" err="1" smtClean="0"/>
              <a:t>hæmatom</a:t>
            </a:r>
            <a:endParaRPr lang="da-DK" sz="1600" dirty="0" smtClean="0"/>
          </a:p>
          <a:p>
            <a:pPr lvl="3" eaLnBrk="1" hangingPunct="1"/>
            <a:r>
              <a:rPr lang="da-DK" sz="1600" dirty="0" err="1" smtClean="0"/>
              <a:t>Epiduralt</a:t>
            </a:r>
            <a:r>
              <a:rPr lang="da-DK" sz="1600" dirty="0" smtClean="0"/>
              <a:t> </a:t>
            </a:r>
            <a:r>
              <a:rPr lang="da-DK" sz="1600" dirty="0" err="1" smtClean="0"/>
              <a:t>hæmatom</a:t>
            </a:r>
            <a:endParaRPr lang="da-DK" sz="1600" dirty="0" smtClean="0"/>
          </a:p>
          <a:p>
            <a:pPr lvl="2" eaLnBrk="1" hangingPunct="1"/>
            <a:r>
              <a:rPr lang="da-DK" sz="2000" dirty="0" smtClean="0"/>
              <a:t>Kontusions ødem.</a:t>
            </a:r>
          </a:p>
          <a:p>
            <a:pPr lvl="2" eaLnBrk="1" hangingPunct="1"/>
            <a:r>
              <a:rPr lang="da-DK" sz="2000" dirty="0" err="1" smtClean="0"/>
              <a:t>Anoxisk</a:t>
            </a:r>
            <a:r>
              <a:rPr lang="da-DK" sz="2000" dirty="0" smtClean="0"/>
              <a:t> ødem.</a:t>
            </a:r>
          </a:p>
          <a:p>
            <a:pPr lvl="3" eaLnBrk="1" hangingPunct="1"/>
            <a:r>
              <a:rPr lang="da-DK" sz="1600" dirty="0" smtClean="0"/>
              <a:t>Kredsløbsstop</a:t>
            </a:r>
          </a:p>
          <a:p>
            <a:pPr lvl="3" eaLnBrk="1" hangingPunct="1"/>
            <a:r>
              <a:rPr lang="da-DK" sz="1600" dirty="0" smtClean="0"/>
              <a:t>Cerebralt infarkt</a:t>
            </a:r>
          </a:p>
          <a:p>
            <a:pPr lvl="2" eaLnBrk="1" hangingPunct="1"/>
            <a:r>
              <a:rPr lang="da-DK" sz="2000" dirty="0" smtClean="0"/>
              <a:t>Infektion.</a:t>
            </a:r>
          </a:p>
          <a:p>
            <a:pPr lvl="3" eaLnBrk="1" hangingPunct="1"/>
            <a:r>
              <a:rPr lang="da-DK" sz="1600" dirty="0" smtClean="0"/>
              <a:t>Meningitis</a:t>
            </a:r>
          </a:p>
          <a:p>
            <a:pPr lvl="3" eaLnBrk="1" hangingPunct="1"/>
            <a:r>
              <a:rPr lang="da-DK" sz="1600" dirty="0" smtClean="0"/>
              <a:t>Absces</a:t>
            </a:r>
          </a:p>
          <a:p>
            <a:pPr lvl="2" eaLnBrk="1" hangingPunct="1"/>
            <a:r>
              <a:rPr lang="da-DK" sz="2000" dirty="0" smtClean="0"/>
              <a:t>Tumorer </a:t>
            </a:r>
            <a:endParaRPr lang="da-DK" sz="2000" dirty="0" smtClean="0">
              <a:solidFill>
                <a:srgbClr val="FF0000"/>
              </a:solidFill>
            </a:endParaRPr>
          </a:p>
          <a:p>
            <a:pPr lvl="3" eaLnBrk="1" hangingPunct="1"/>
            <a:r>
              <a:rPr lang="da-DK" sz="1600" dirty="0" smtClean="0"/>
              <a:t>Visse benigne hjernetumorer</a:t>
            </a:r>
          </a:p>
          <a:p>
            <a:pPr lvl="1" eaLnBrk="1" hangingPunct="1"/>
            <a:endParaRPr lang="da-DK" dirty="0" smtClean="0"/>
          </a:p>
        </p:txBody>
      </p:sp>
      <p:sp>
        <p:nvSpPr>
          <p:cNvPr id="4" name="Rektangel 3"/>
          <p:cNvSpPr/>
          <p:nvPr/>
        </p:nvSpPr>
        <p:spPr>
          <a:xfrm>
            <a:off x="1763713" y="2852738"/>
            <a:ext cx="2592387" cy="86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8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1252538"/>
          </a:xfrm>
        </p:spPr>
        <p:txBody>
          <a:bodyPr/>
          <a:lstStyle/>
          <a:p>
            <a:pPr lvl="1" eaLnBrk="1" hangingPunct="1"/>
            <a:r>
              <a:rPr lang="da-DK" sz="2400" smtClean="0"/>
              <a:t>Patienten skal være bevidsthedssvækket i en sådan grad, at respiratorbehandling er påkrævet.</a:t>
            </a:r>
          </a:p>
          <a:p>
            <a:pPr lvl="2" eaLnBrk="1" hangingPunct="1"/>
            <a:r>
              <a:rPr lang="da-DK" sz="2000" smtClean="0"/>
              <a:t>Glasgow Coma Score ≤ 8</a:t>
            </a:r>
          </a:p>
        </p:txBody>
      </p:sp>
    </p:spTree>
    <p:extLst>
      <p:ext uri="{BB962C8B-B14F-4D97-AF65-F5344CB8AC3E}">
        <p14:creationId xmlns:p14="http://schemas.microsoft.com/office/powerpoint/2010/main" val="8078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125538"/>
            <a:ext cx="6400800" cy="431800"/>
          </a:xfrm>
        </p:spPr>
        <p:txBody>
          <a:bodyPr/>
          <a:lstStyle/>
          <a:p>
            <a:pPr eaLnBrk="1" hangingPunct="1"/>
            <a:r>
              <a:rPr lang="da-DK" sz="2000" smtClean="0">
                <a:solidFill>
                  <a:schemeClr val="tx1"/>
                </a:solidFill>
              </a:rPr>
              <a:t>Glasgow Coma Scale</a:t>
            </a:r>
          </a:p>
        </p:txBody>
      </p:sp>
      <p:grpSp>
        <p:nvGrpSpPr>
          <p:cNvPr id="20482" name="Gruppe 22"/>
          <p:cNvGrpSpPr>
            <a:grpSpLocks/>
          </p:cNvGrpSpPr>
          <p:nvPr/>
        </p:nvGrpSpPr>
        <p:grpSpPr bwMode="auto">
          <a:xfrm>
            <a:off x="468313" y="1630363"/>
            <a:ext cx="8675687" cy="4776787"/>
            <a:chOff x="468313" y="1629743"/>
            <a:chExt cx="8675687" cy="4777407"/>
          </a:xfrm>
        </p:grpSpPr>
        <p:sp>
          <p:nvSpPr>
            <p:cNvPr id="20484" name="Rectangle 15"/>
            <p:cNvSpPr>
              <a:spLocks noChangeArrowheads="1"/>
            </p:cNvSpPr>
            <p:nvPr/>
          </p:nvSpPr>
          <p:spPr bwMode="auto">
            <a:xfrm>
              <a:off x="468313" y="2348880"/>
              <a:ext cx="2303462" cy="1785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000">
                  <a:latin typeface="Calibri" pitchFamily="34" charset="0"/>
                </a:rPr>
                <a:t>Spontan		4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På tiltale		3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På smerter	2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Ingen		1</a:t>
              </a:r>
            </a:p>
          </p:txBody>
        </p:sp>
        <p:sp>
          <p:nvSpPr>
            <p:cNvPr id="20485" name="Rectangle 16"/>
            <p:cNvSpPr>
              <a:spLocks noChangeArrowheads="1"/>
            </p:cNvSpPr>
            <p:nvPr/>
          </p:nvSpPr>
          <p:spPr bwMode="auto">
            <a:xfrm>
              <a:off x="2843213" y="2348880"/>
              <a:ext cx="3241675" cy="2708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000">
                  <a:latin typeface="Calibri" pitchFamily="34" charset="0"/>
                </a:rPr>
                <a:t>Orienteret		5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Konfus			4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Uforståelige ord		3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Uartikulerede lyde	2                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Ingen			1</a:t>
              </a:r>
            </a:p>
            <a:p>
              <a:pPr>
                <a:spcBef>
                  <a:spcPct val="50000"/>
                </a:spcBef>
              </a:pPr>
              <a:endParaRPr lang="da-DK" sz="2000">
                <a:latin typeface="Calibri" pitchFamily="34" charset="0"/>
              </a:endParaRPr>
            </a:p>
          </p:txBody>
        </p:sp>
        <p:sp>
          <p:nvSpPr>
            <p:cNvPr id="20486" name="Rectangle 17"/>
            <p:cNvSpPr>
              <a:spLocks noChangeArrowheads="1"/>
            </p:cNvSpPr>
            <p:nvPr/>
          </p:nvSpPr>
          <p:spPr bwMode="auto">
            <a:xfrm>
              <a:off x="6011863" y="2348880"/>
              <a:ext cx="3132137" cy="3016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000">
                  <a:latin typeface="Calibri" pitchFamily="34" charset="0"/>
                </a:rPr>
                <a:t>Efterkommer            opfordringer		6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Lokaliserer smerte	5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Afværge fleksion		4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Abnorm fleksion		3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Abnorm ekstension	2</a:t>
              </a:r>
            </a:p>
            <a:p>
              <a:endParaRPr lang="da-DK" sz="1000">
                <a:latin typeface="Calibri" pitchFamily="34" charset="0"/>
              </a:endParaRPr>
            </a:p>
            <a:p>
              <a:r>
                <a:rPr lang="da-DK" sz="2000">
                  <a:latin typeface="Calibri" pitchFamily="34" charset="0"/>
                </a:rPr>
                <a:t>Ingen			1</a:t>
              </a:r>
            </a:p>
          </p:txBody>
        </p:sp>
        <p:grpSp>
          <p:nvGrpSpPr>
            <p:cNvPr id="20487" name="Gruppe 21"/>
            <p:cNvGrpSpPr>
              <a:grpSpLocks/>
            </p:cNvGrpSpPr>
            <p:nvPr/>
          </p:nvGrpSpPr>
          <p:grpSpPr bwMode="auto">
            <a:xfrm>
              <a:off x="468313" y="1629743"/>
              <a:ext cx="8675687" cy="4460875"/>
              <a:chOff x="468313" y="1629743"/>
              <a:chExt cx="8675687" cy="4460875"/>
            </a:xfrm>
          </p:grpSpPr>
          <p:grpSp>
            <p:nvGrpSpPr>
              <p:cNvPr id="20489" name="Gruppe 19"/>
              <p:cNvGrpSpPr>
                <a:grpSpLocks/>
              </p:cNvGrpSpPr>
              <p:nvPr/>
            </p:nvGrpSpPr>
            <p:grpSpPr bwMode="auto">
              <a:xfrm>
                <a:off x="2771775" y="1772618"/>
                <a:ext cx="3240088" cy="4318000"/>
                <a:chOff x="2771775" y="1772618"/>
                <a:chExt cx="3240088" cy="4318000"/>
              </a:xfrm>
            </p:grpSpPr>
            <p:sp>
              <p:nvSpPr>
                <p:cNvPr id="20494" name="Line 13"/>
                <p:cNvSpPr>
                  <a:spLocks noChangeShapeType="1"/>
                </p:cNvSpPr>
                <p:nvPr/>
              </p:nvSpPr>
              <p:spPr bwMode="auto">
                <a:xfrm>
                  <a:off x="2771775" y="1772618"/>
                  <a:ext cx="0" cy="4318000"/>
                </a:xfrm>
                <a:prstGeom prst="line">
                  <a:avLst/>
                </a:prstGeom>
                <a:noFill/>
                <a:ln w="50800">
                  <a:solidFill>
                    <a:srgbClr val="FFC86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a-DK"/>
                </a:p>
              </p:txBody>
            </p:sp>
            <p:sp>
              <p:nvSpPr>
                <p:cNvPr id="20495" name="Line 14"/>
                <p:cNvSpPr>
                  <a:spLocks noChangeShapeType="1"/>
                </p:cNvSpPr>
                <p:nvPr/>
              </p:nvSpPr>
              <p:spPr bwMode="auto">
                <a:xfrm>
                  <a:off x="6011863" y="1772618"/>
                  <a:ext cx="0" cy="4318000"/>
                </a:xfrm>
                <a:prstGeom prst="line">
                  <a:avLst/>
                </a:prstGeom>
                <a:noFill/>
                <a:ln w="50800">
                  <a:solidFill>
                    <a:srgbClr val="FFC86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0490" name="Gruppe 20"/>
              <p:cNvGrpSpPr>
                <a:grpSpLocks/>
              </p:cNvGrpSpPr>
              <p:nvPr/>
            </p:nvGrpSpPr>
            <p:grpSpPr bwMode="auto">
              <a:xfrm>
                <a:off x="468313" y="1629743"/>
                <a:ext cx="8675687" cy="400110"/>
                <a:chOff x="468313" y="1629743"/>
                <a:chExt cx="8675687" cy="400110"/>
              </a:xfrm>
            </p:grpSpPr>
            <p:sp>
              <p:nvSpPr>
                <p:cNvPr id="2049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68313" y="1629743"/>
                  <a:ext cx="2303462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a-DK" sz="2000" b="1">
                      <a:latin typeface="Calibri" pitchFamily="34" charset="0"/>
                    </a:rPr>
                    <a:t>Øjen åbning</a:t>
                  </a:r>
                </a:p>
              </p:txBody>
            </p:sp>
            <p:sp>
              <p:nvSpPr>
                <p:cNvPr id="2049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915816" y="1629743"/>
                  <a:ext cx="288014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a-DK" sz="2000" b="1">
                      <a:latin typeface="Calibri" pitchFamily="34" charset="0"/>
                    </a:rPr>
                    <a:t>Bedste verbale respons</a:t>
                  </a:r>
                </a:p>
              </p:txBody>
            </p:sp>
            <p:sp>
              <p:nvSpPr>
                <p:cNvPr id="2049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156176" y="1629743"/>
                  <a:ext cx="298782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a-DK" sz="2000" b="1">
                      <a:latin typeface="Calibri" pitchFamily="34" charset="0"/>
                    </a:rPr>
                    <a:t>Bedste motoriske respons</a:t>
                  </a:r>
                </a:p>
              </p:txBody>
            </p:sp>
          </p:grpSp>
        </p:grpSp>
        <p:sp>
          <p:nvSpPr>
            <p:cNvPr id="20488" name="Text Box 23"/>
            <p:cNvSpPr txBox="1">
              <a:spLocks noChangeArrowheads="1"/>
            </p:cNvSpPr>
            <p:nvPr/>
          </p:nvSpPr>
          <p:spPr bwMode="auto">
            <a:xfrm>
              <a:off x="3419475" y="5949950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a-DK" sz="2400">
                  <a:latin typeface="Calibri" pitchFamily="34" charset="0"/>
                </a:rPr>
                <a:t>GCS 15 - 3</a:t>
              </a:r>
            </a:p>
          </p:txBody>
        </p:sp>
      </p:grpSp>
      <p:sp>
        <p:nvSpPr>
          <p:cNvPr id="20483" name="Titel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a-DK" sz="4400" b="1" dirty="0">
                <a:solidFill>
                  <a:srgbClr val="006699"/>
                </a:solidFill>
                <a:latin typeface="Calibri" pitchFamily="34" charset="0"/>
              </a:rPr>
              <a:t>Donordetektion</a:t>
            </a:r>
          </a:p>
        </p:txBody>
      </p:sp>
    </p:spTree>
    <p:extLst>
      <p:ext uri="{BB962C8B-B14F-4D97-AF65-F5344CB8AC3E}">
        <p14:creationId xmlns:p14="http://schemas.microsoft.com/office/powerpoint/2010/main" val="26716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lede 6" descr="TIC CTmed kontras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196752"/>
            <a:ext cx="4884738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21507" name="Tekstboks 5"/>
          <p:cNvSpPr txBox="1">
            <a:spLocks noChangeArrowheads="1"/>
          </p:cNvSpPr>
          <p:nvPr/>
        </p:nvSpPr>
        <p:spPr bwMode="auto">
          <a:xfrm>
            <a:off x="2124422" y="6093296"/>
            <a:ext cx="489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dirty="0">
                <a:latin typeface="Calibri" pitchFamily="34" charset="0"/>
              </a:rPr>
              <a:t>Eksempel på akut </a:t>
            </a:r>
            <a:r>
              <a:rPr lang="da-DK" dirty="0" err="1">
                <a:latin typeface="Calibri" pitchFamily="34" charset="0"/>
              </a:rPr>
              <a:t>subduralt</a:t>
            </a:r>
            <a:r>
              <a:rPr lang="da-DK" dirty="0">
                <a:latin typeface="Calibri" pitchFamily="34" charset="0"/>
              </a:rPr>
              <a:t> </a:t>
            </a:r>
            <a:r>
              <a:rPr lang="da-DK" dirty="0" err="1">
                <a:latin typeface="Calibri" pitchFamily="34" charset="0"/>
              </a:rPr>
              <a:t>hæmatom</a:t>
            </a:r>
            <a:endParaRPr lang="da-DK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22530" name="Tekstboks 5"/>
          <p:cNvSpPr txBox="1">
            <a:spLocks noChangeArrowheads="1"/>
          </p:cNvSpPr>
          <p:nvPr/>
        </p:nvSpPr>
        <p:spPr bwMode="auto">
          <a:xfrm>
            <a:off x="2124075" y="6165304"/>
            <a:ext cx="489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dirty="0">
                <a:latin typeface="Calibri" pitchFamily="34" charset="0"/>
              </a:rPr>
              <a:t>Eksempel på </a:t>
            </a:r>
            <a:r>
              <a:rPr lang="da-DK" dirty="0" err="1">
                <a:latin typeface="Calibri" pitchFamily="34" charset="0"/>
              </a:rPr>
              <a:t>intracerebralt</a:t>
            </a:r>
            <a:r>
              <a:rPr lang="da-DK" dirty="0">
                <a:latin typeface="Calibri" pitchFamily="34" charset="0"/>
              </a:rPr>
              <a:t> </a:t>
            </a:r>
            <a:r>
              <a:rPr lang="da-DK" dirty="0" err="1">
                <a:latin typeface="Calibri" pitchFamily="34" charset="0"/>
              </a:rPr>
              <a:t>hæmatom</a:t>
            </a:r>
            <a:endParaRPr lang="da-DK" dirty="0">
              <a:latin typeface="Calibri" pitchFamily="34" charset="0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196752"/>
            <a:ext cx="4884738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95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pic>
        <p:nvPicPr>
          <p:cNvPr id="23554" name="Billede 3" descr="TIC CTmed kontras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124744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kstboks 5"/>
          <p:cNvSpPr txBox="1">
            <a:spLocks noChangeArrowheads="1"/>
          </p:cNvSpPr>
          <p:nvPr/>
        </p:nvSpPr>
        <p:spPr bwMode="auto">
          <a:xfrm>
            <a:off x="2124075" y="6093296"/>
            <a:ext cx="489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dirty="0">
                <a:latin typeface="Calibri" pitchFamily="34" charset="0"/>
              </a:rPr>
              <a:t>Eksempel på </a:t>
            </a:r>
            <a:r>
              <a:rPr lang="da-DK" dirty="0" err="1">
                <a:latin typeface="Calibri" pitchFamily="34" charset="0"/>
              </a:rPr>
              <a:t>subarachnoidalblødning</a:t>
            </a:r>
            <a:endParaRPr lang="da-DK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rgbClr val="006699"/>
                </a:solidFill>
              </a:rPr>
              <a:t>Donordetektion</a:t>
            </a:r>
          </a:p>
        </p:txBody>
      </p:sp>
      <p:sp>
        <p:nvSpPr>
          <p:cNvPr id="24578" name="Tekstboks 5"/>
          <p:cNvSpPr txBox="1">
            <a:spLocks noChangeArrowheads="1"/>
          </p:cNvSpPr>
          <p:nvPr/>
        </p:nvSpPr>
        <p:spPr bwMode="auto">
          <a:xfrm>
            <a:off x="2124075" y="6165304"/>
            <a:ext cx="489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dirty="0">
                <a:latin typeface="Calibri" pitchFamily="34" charset="0"/>
              </a:rPr>
              <a:t>Eksempel på </a:t>
            </a:r>
            <a:r>
              <a:rPr lang="da-DK" dirty="0" err="1">
                <a:latin typeface="Calibri" pitchFamily="34" charset="0"/>
              </a:rPr>
              <a:t>anoxi</a:t>
            </a:r>
            <a:endParaRPr lang="da-DK" dirty="0">
              <a:latin typeface="Calibri" pitchFamily="34" charset="0"/>
            </a:endParaRPr>
          </a:p>
        </p:txBody>
      </p:sp>
      <p:pic>
        <p:nvPicPr>
          <p:cNvPr id="24579" name="Billede 6" descr="Anoxic-brain-injury-00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124744"/>
            <a:ext cx="49688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72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531&quot;&gt;&lt;property id=&quot;20148&quot; value=&quot;5&quot;/&gt;&lt;property id=&quot;20300&quot; value=&quot;Slide 1 - &amp;quot;Donordetektion&amp;#x0D;&amp;#x0A;&amp;#x0D;&amp;#x0A;&amp;quot;&quot;/&gt;&lt;property id=&quot;20307&quot; value=&quot;273&quot;/&gt;&lt;/object&gt;&lt;object type=&quot;3&quot; unique_id=&quot;10532&quot;&gt;&lt;property id=&quot;20148&quot; value=&quot;5&quot;/&gt;&lt;property id=&quot;20300&quot; value=&quot;Slide 2 - &amp;quot;Donordetektion i intensivafdelingen&amp;quot;&quot;/&gt;&lt;property id=&quot;20307&quot; value=&quot;274&quot;/&gt;&lt;/object&gt;&lt;object type=&quot;3&quot; unique_id=&quot;10533&quot;&gt;&lt;property id=&quot;20148&quot; value=&quot;5&quot;/&gt;&lt;property id=&quot;20300&quot; value=&quot;Slide 3 - &amp;quot;Donordetektion&amp;quot;&quot;/&gt;&lt;property id=&quot;20307&quot; value=&quot;275&quot;/&gt;&lt;/object&gt;&lt;object type=&quot;3&quot; unique_id=&quot;10534&quot;&gt;&lt;property id=&quot;20148&quot; value=&quot;5&quot;/&gt;&lt;property id=&quot;20300&quot; value=&quot;Slide 4 - &amp;quot;Donordetektion&amp;quot;&quot;/&gt;&lt;property id=&quot;20307&quot; value=&quot;276&quot;/&gt;&lt;/object&gt;&lt;object type=&quot;3&quot; unique_id=&quot;10535&quot;&gt;&lt;property id=&quot;20148&quot; value=&quot;5&quot;/&gt;&lt;property id=&quot;20300&quot; value=&quot;Slide 5&quot;/&gt;&lt;property id=&quot;20307&quot; value=&quot;277&quot;/&gt;&lt;/object&gt;&lt;object type=&quot;3&quot; unique_id=&quot;10536&quot;&gt;&lt;property id=&quot;20148&quot; value=&quot;5&quot;/&gt;&lt;property id=&quot;20300&quot; value=&quot;Slide 6 - &amp;quot;Donordetektion&amp;quot;&quot;/&gt;&lt;property id=&quot;20307&quot; value=&quot;278&quot;/&gt;&lt;/object&gt;&lt;object type=&quot;3&quot; unique_id=&quot;10537&quot;&gt;&lt;property id=&quot;20148&quot; value=&quot;5&quot;/&gt;&lt;property id=&quot;20300&quot; value=&quot;Slide 7 - &amp;quot;Donordetektion&amp;quot;&quot;/&gt;&lt;property id=&quot;20307&quot; value=&quot;279&quot;/&gt;&lt;/object&gt;&lt;object type=&quot;3&quot; unique_id=&quot;10538&quot;&gt;&lt;property id=&quot;20148&quot; value=&quot;5&quot;/&gt;&lt;property id=&quot;20300&quot; value=&quot;Slide 8 - &amp;quot;Donordetektion&amp;quot;&quot;/&gt;&lt;property id=&quot;20307&quot; value=&quot;280&quot;/&gt;&lt;/object&gt;&lt;object type=&quot;3&quot; unique_id=&quot;10539&quot;&gt;&lt;property id=&quot;20148&quot; value=&quot;5&quot;/&gt;&lt;property id=&quot;20300&quot; value=&quot;Slide 9 - &amp;quot;Donordetektion&amp;quot;&quot;/&gt;&lt;property id=&quot;20307&quot; value=&quot;281&quot;/&gt;&lt;/object&gt;&lt;object type=&quot;3&quot; unique_id=&quot;10540&quot;&gt;&lt;property id=&quot;20148&quot; value=&quot;5&quot;/&gt;&lt;property id=&quot;20300&quot; value=&quot;Slide 10 - &amp;quot;Donordetektion&amp;quot;&quot;/&gt;&lt;property id=&quot;20307&quot; value=&quot;282&quot;/&gt;&lt;/object&gt;&lt;object type=&quot;3&quot; unique_id=&quot;10541&quot;&gt;&lt;property id=&quot;20148&quot; value=&quot;5&quot;/&gt;&lt;property id=&quot;20300&quot; value=&quot;Slide 11 - &amp;quot;Donordetektion&amp;quot;&quot;/&gt;&lt;property id=&quot;20307&quot; value=&quot;283&quot;/&gt;&lt;/object&gt;&lt;object type=&quot;3&quot; unique_id=&quot;10542&quot;&gt;&lt;property id=&quot;20148&quot; value=&quot;5&quot;/&gt;&lt;property id=&quot;20300&quot; value=&quot;Slide 12 - &amp;quot;Donordetektion&amp;quot;&quot;/&gt;&lt;property id=&quot;20307&quot; value=&quot;284&quot;/&gt;&lt;/object&gt;&lt;object type=&quot;3&quot; unique_id=&quot;10543&quot;&gt;&lt;property id=&quot;20148&quot; value=&quot;5&quot;/&gt;&lt;property id=&quot;20300&quot; value=&quot;Slide 13 - &amp;quot;Donordetektion&amp;quot;&quot;/&gt;&lt;property id=&quot;20307&quot; value=&quot;285&quot;/&gt;&lt;/object&gt;&lt;object type=&quot;3&quot; unique_id=&quot;10544&quot;&gt;&lt;property id=&quot;20148&quot; value=&quot;5&quot;/&gt;&lt;property id=&quot;20300&quot; value=&quot;Slide 14 - &amp;quot;Donordetektion&amp;quot;&quot;/&gt;&lt;property id=&quot;20307&quot; value=&quot;286&quot;/&gt;&lt;/object&gt;&lt;object type=&quot;3&quot; unique_id=&quot;10545&quot;&gt;&lt;property id=&quot;20148&quot; value=&quot;5&quot;/&gt;&lt;property id=&quot;20300&quot; value=&quot;Slide 15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CO Blå skabelon 2003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Skærmshow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DCO Blå skabelon 2003</vt:lpstr>
      <vt:lpstr>Donordetektion  </vt:lpstr>
      <vt:lpstr>Donordetektion i intensivafdelingen</vt:lpstr>
      <vt:lpstr>Donordetektion</vt:lpstr>
      <vt:lpstr>Donordetektion</vt:lpstr>
      <vt:lpstr>PowerPoint-præsentation</vt:lpstr>
      <vt:lpstr>Donordetektion</vt:lpstr>
      <vt:lpstr>Donordetektion</vt:lpstr>
      <vt:lpstr>Donordetektion</vt:lpstr>
      <vt:lpstr>Donordetektion</vt:lpstr>
      <vt:lpstr>Donordetektion</vt:lpstr>
      <vt:lpstr>Donordetektion</vt:lpstr>
      <vt:lpstr>Donordetektion</vt:lpstr>
      <vt:lpstr>Donordetektion</vt:lpstr>
      <vt:lpstr>Donordetektion</vt:lpstr>
      <vt:lpstr>PowerPoint-præsentation</vt:lpstr>
    </vt:vector>
  </TitlesOfParts>
  <Company>Århus Universitetshospital, Skejby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Haubro Andersen</dc:creator>
  <cp:lastModifiedBy>Signe Juul Thomsen</cp:lastModifiedBy>
  <cp:revision>44</cp:revision>
  <dcterms:created xsi:type="dcterms:W3CDTF">2013-04-12T09:09:27Z</dcterms:created>
  <dcterms:modified xsi:type="dcterms:W3CDTF">2017-10-27T06:19:29Z</dcterms:modified>
</cp:coreProperties>
</file>