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2" r:id="rId2"/>
    <p:sldMasterId id="2147483946" r:id="rId3"/>
    <p:sldMasterId id="2147484035" r:id="rId4"/>
  </p:sldMasterIdLst>
  <p:notesMasterIdLst>
    <p:notesMasterId r:id="rId16"/>
  </p:notesMasterIdLst>
  <p:sldIdLst>
    <p:sldId id="272" r:id="rId5"/>
    <p:sldId id="268" r:id="rId6"/>
    <p:sldId id="271" r:id="rId7"/>
    <p:sldId id="282" r:id="rId8"/>
    <p:sldId id="283" r:id="rId9"/>
    <p:sldId id="262" r:id="rId10"/>
    <p:sldId id="257" r:id="rId11"/>
    <p:sldId id="256" r:id="rId12"/>
    <p:sldId id="261" r:id="rId13"/>
    <p:sldId id="258" r:id="rId14"/>
    <p:sldId id="284" r:id="rId15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9DA"/>
    <a:srgbClr val="D0D8E8"/>
    <a:srgbClr val="E9EDF4"/>
    <a:srgbClr val="EEF3F6"/>
    <a:srgbClr val="98B7C8"/>
    <a:srgbClr val="5D7D98"/>
    <a:srgbClr val="D86C14"/>
    <a:srgbClr val="5E7D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05673F-B216-475D-9AE5-DCCEE6E201B8}" type="datetimeFigureOut">
              <a:rPr lang="da-DK"/>
              <a:pPr>
                <a:defRPr/>
              </a:pPr>
              <a:t>08-01-2015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B480C7-485A-4C67-83A0-1D207D64B1A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4FDAF8-280B-4903-850E-264EDCB62C6C}" type="slidenum">
              <a:rPr lang="da-DK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altLang="da-DK" smtClean="0"/>
          </a:p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65181-D7E0-494A-BEFE-B7F9F0A59D79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97E4A13-8004-45EA-8FFF-A6A1B4A53AF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A391AC0-7A43-4A9C-A71A-29CEEEDF34D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6746A5B-D4D8-48AD-B0A0-A315B89ED33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01AE473-A543-4359-83E7-E2282686275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12700">
              <a:defRPr/>
            </a:lvl1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4C740CF-3347-4B8E-A75E-CFB961F66DA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D4B771F-BFF0-4DD0-864D-6FB45928119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1588" indent="127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1588" indent="127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FD07D53-9742-4C07-A79B-C09773578F4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1588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1588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ED90549-F2B5-4090-8491-2EEC0A9176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12C4915-30DA-497E-9284-DE84884E822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12700">
              <a:defRPr/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763DBEC-CD21-44A4-A79A-F243F30D96E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50D031B-0910-4E02-A660-1E2EC75DF80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925880F-F308-4D23-BF57-7F1F6BAEA1B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5D0081F-8FC2-42BD-8E79-6DBF306B7E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7AD88B4-753A-4FB8-96AF-B7717D78EDB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57AC60B-B481-4DE1-AB19-856FB58DC39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04B9E40-72FF-4DFA-BDDA-6FF3DD0117B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da-DK" noProof="0" smtClean="0"/>
              <a:t>Klik på ikonet for at tilføje SmartArt-grafik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DEA243D-2D39-44BB-BDC6-875FC5CB8A2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588" indent="12700">
              <a:defRPr/>
            </a:lvl1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3008EDD-0997-4717-B084-AFA2F6D65CA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2C89695-08D1-46A7-8A16-5AF62B180CD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12C803D-4927-40F9-9A7D-63990954ABE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1588" indent="127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1588" indent="127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7FAD639-4B8E-4BA9-AB4B-F241A9360DE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1588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1588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E6A84FC-C933-4402-9A60-B08BD789CF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BF3CDB6-7E95-448C-8736-49BFFCA836A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443E2ED-C2BC-42CA-9C73-7751D2BB3D2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85CA7F4-C301-480A-BAA8-19B7F5A77B9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51C73B2-A491-41B0-8589-731E73E4D7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4D6D399-CCAB-4F5E-A971-D68975AA677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0ECC5B0-B9A4-4587-AC64-712DA8F0A0D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BF5989C-8BB6-4747-9767-48452EE3B33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da-DK" noProof="0" smtClean="0"/>
              <a:t>Klik på ikonet for at tilføje SmartArt-grafik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7FD5557-1747-4275-ACD9-8E8E7B58BBD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1588" indent="127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1588" indent="1270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9757737-6922-486A-A091-0E2685E1C83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EB874-A520-4288-BC5F-A67119C678E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4D49-DF99-4E85-BCCD-3DD71F39A50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8A81-B723-48ED-BF46-0A379B4BAA6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39669-417E-42DF-91EA-6CB2A416D2B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594FC-BC3F-4771-AB69-A87E03A2E8A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DBD9-E7E2-4D8C-A8EB-9F519E95AB9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3D997-A400-42F0-A23B-05521A6AE57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B0B73-AE9F-46DA-BA2B-C77F6473525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5709A-2D0E-4F40-BA1F-88AB5CFC6A3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CE71B-DB6C-4AAF-B8EE-ABB647B656C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1588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1588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DDB4E4-F63B-4B74-A516-FD34DFE368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DBFA5-1A5E-4618-9846-10209D6F9A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817FC13-6120-426C-8532-68772759843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4CE9A54-D187-4F70-86A4-8F30D6B42F0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4637D2D-7399-4AD1-BB90-4D8081D2EB8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69075" y="6188075"/>
            <a:ext cx="2133600" cy="1952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prstClr val="black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3111A06-7B98-4BC0-829F-0157B2C4BC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68313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typografi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600825" y="6618288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B5B5D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50850" y="6613525"/>
            <a:ext cx="2520950" cy="188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B5B5D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pic>
        <p:nvPicPr>
          <p:cNvPr id="1030" name="Billede 9" descr="Dot LOGO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692525" y="6565900"/>
            <a:ext cx="17462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kstboks 10"/>
          <p:cNvSpPr txBox="1">
            <a:spLocks noChangeArrowheads="1"/>
          </p:cNvSpPr>
          <p:nvPr/>
        </p:nvSpPr>
        <p:spPr bwMode="auto">
          <a:xfrm>
            <a:off x="3357563" y="6578600"/>
            <a:ext cx="32400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D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ANSK</a:t>
            </a: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 C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ENTER</a:t>
            </a: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 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FOR</a:t>
            </a: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 O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  <a:ea typeface="ＭＳ Ｐゴシック" pitchFamily="34" charset="-128"/>
              </a:rPr>
              <a:t>RGANDONATION</a:t>
            </a:r>
          </a:p>
        </p:txBody>
      </p:sp>
      <p:cxnSp>
        <p:nvCxnSpPr>
          <p:cNvPr id="12" name="Lige forbindelse 11"/>
          <p:cNvCxnSpPr/>
          <p:nvPr/>
        </p:nvCxn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5E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  <p:sldLayoutId id="214748409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4567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567"/>
        </a:buClr>
        <a:buBlip>
          <a:blip r:embed="rId17"/>
        </a:buBlip>
        <a:defRPr sz="28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E7D98"/>
        </a:buClr>
        <a:buBlip>
          <a:blip r:embed="rId18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15363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68313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typografi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600825" y="6618288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B5B5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50850" y="6613525"/>
            <a:ext cx="2520950" cy="188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B5B5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pic>
        <p:nvPicPr>
          <p:cNvPr id="15366" name="Billede 9" descr="Dot LOGO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692525" y="6565900"/>
            <a:ext cx="17462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kstboks 10"/>
          <p:cNvSpPr txBox="1">
            <a:spLocks noChangeArrowheads="1"/>
          </p:cNvSpPr>
          <p:nvPr/>
        </p:nvSpPr>
        <p:spPr bwMode="auto">
          <a:xfrm>
            <a:off x="3357563" y="6578600"/>
            <a:ext cx="32400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</a:rPr>
              <a:t>D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</a:rPr>
              <a:t>ANSK</a:t>
            </a: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</a:rPr>
              <a:t> C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</a:rPr>
              <a:t>ENTER</a:t>
            </a: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</a:rPr>
              <a:t> 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</a:rPr>
              <a:t>FOR</a:t>
            </a:r>
            <a:r>
              <a:rPr lang="da-DK" altLang="da-DK" sz="1000" smtClean="0">
                <a:solidFill>
                  <a:srgbClr val="5B5B5D"/>
                </a:solidFill>
                <a:latin typeface="Garamond" pitchFamily="18" charset="0"/>
              </a:rPr>
              <a:t> O</a:t>
            </a:r>
            <a:r>
              <a:rPr lang="da-DK" altLang="da-DK" sz="800" smtClean="0">
                <a:solidFill>
                  <a:srgbClr val="5B5B5D"/>
                </a:solidFill>
                <a:latin typeface="Garamond" pitchFamily="18" charset="0"/>
              </a:rPr>
              <a:t>RGANDONATION</a:t>
            </a:r>
          </a:p>
        </p:txBody>
      </p:sp>
      <p:cxnSp>
        <p:nvCxnSpPr>
          <p:cNvPr id="12" name="Lige forbindelse 11"/>
          <p:cNvCxnSpPr/>
          <p:nvPr/>
        </p:nvCxn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5E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4567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567"/>
        </a:buClr>
        <a:buBlip>
          <a:blip r:embed="rId17"/>
        </a:buBlip>
        <a:defRPr sz="28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E7D98"/>
        </a:buClr>
        <a:buBlip>
          <a:blip r:embed="rId18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29699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68313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typografi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600825" y="6618288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B5B5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50850" y="6613525"/>
            <a:ext cx="2520950" cy="188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B5B5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pic>
        <p:nvPicPr>
          <p:cNvPr id="29702" name="Billede 9" descr="Dot LOGO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692525" y="6565900"/>
            <a:ext cx="17462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kstboks 10"/>
          <p:cNvSpPr txBox="1">
            <a:spLocks noChangeArrowheads="1"/>
          </p:cNvSpPr>
          <p:nvPr/>
        </p:nvSpPr>
        <p:spPr bwMode="auto">
          <a:xfrm>
            <a:off x="3357563" y="6578600"/>
            <a:ext cx="32400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000">
                <a:solidFill>
                  <a:srgbClr val="5B5B5D"/>
                </a:solidFill>
                <a:latin typeface="Garamond" pitchFamily="18" charset="0"/>
              </a:rPr>
              <a:t>D</a:t>
            </a:r>
            <a:r>
              <a:rPr lang="da-DK" altLang="da-DK" sz="800">
                <a:solidFill>
                  <a:srgbClr val="5B5B5D"/>
                </a:solidFill>
                <a:latin typeface="Garamond" pitchFamily="18" charset="0"/>
              </a:rPr>
              <a:t>ANSK</a:t>
            </a:r>
            <a:r>
              <a:rPr lang="da-DK" altLang="da-DK" sz="1000">
                <a:solidFill>
                  <a:srgbClr val="5B5B5D"/>
                </a:solidFill>
                <a:latin typeface="Garamond" pitchFamily="18" charset="0"/>
              </a:rPr>
              <a:t> C</a:t>
            </a:r>
            <a:r>
              <a:rPr lang="da-DK" altLang="da-DK" sz="800">
                <a:solidFill>
                  <a:srgbClr val="5B5B5D"/>
                </a:solidFill>
                <a:latin typeface="Garamond" pitchFamily="18" charset="0"/>
              </a:rPr>
              <a:t>ENTER</a:t>
            </a:r>
            <a:r>
              <a:rPr lang="da-DK" altLang="da-DK" sz="1000">
                <a:solidFill>
                  <a:srgbClr val="5B5B5D"/>
                </a:solidFill>
                <a:latin typeface="Garamond" pitchFamily="18" charset="0"/>
              </a:rPr>
              <a:t> </a:t>
            </a:r>
            <a:r>
              <a:rPr lang="da-DK" altLang="da-DK" sz="800">
                <a:solidFill>
                  <a:srgbClr val="5B5B5D"/>
                </a:solidFill>
                <a:latin typeface="Garamond" pitchFamily="18" charset="0"/>
              </a:rPr>
              <a:t>FOR</a:t>
            </a:r>
            <a:r>
              <a:rPr lang="da-DK" altLang="da-DK" sz="1000">
                <a:solidFill>
                  <a:srgbClr val="5B5B5D"/>
                </a:solidFill>
                <a:latin typeface="Garamond" pitchFamily="18" charset="0"/>
              </a:rPr>
              <a:t> O</a:t>
            </a:r>
            <a:r>
              <a:rPr lang="da-DK" altLang="da-DK" sz="800">
                <a:solidFill>
                  <a:srgbClr val="5B5B5D"/>
                </a:solidFill>
                <a:latin typeface="Garamond" pitchFamily="18" charset="0"/>
              </a:rPr>
              <a:t>RGANDONATION</a:t>
            </a:r>
          </a:p>
        </p:txBody>
      </p:sp>
      <p:cxnSp>
        <p:nvCxnSpPr>
          <p:cNvPr id="12" name="Lige forbindelse 11"/>
          <p:cNvCxnSpPr/>
          <p:nvPr/>
        </p:nvCxnSpPr>
        <p:spPr>
          <a:xfrm>
            <a:off x="0" y="6524625"/>
            <a:ext cx="9144000" cy="0"/>
          </a:xfrm>
          <a:prstGeom prst="line">
            <a:avLst/>
          </a:prstGeom>
          <a:ln w="19050">
            <a:solidFill>
              <a:srgbClr val="5E7D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4567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4567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567"/>
        </a:buClr>
        <a:buBlip>
          <a:blip r:embed="rId17"/>
        </a:buBlip>
        <a:defRPr sz="28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E7D98"/>
        </a:buClr>
        <a:buBlip>
          <a:blip r:embed="rId18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4035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263757-D161-455E-B3EF-3F45FC33AB1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5" name="Diagram 3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presentationml/2006/ole">
            <p:oleObj spid="_x0000_s57345" r:id="rId4" imgW="9242337" imgH="695613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09" name="Diagram 1"/>
          <p:cNvGraphicFramePr>
            <a:graphicFrameLocks/>
          </p:cNvGraphicFramePr>
          <p:nvPr/>
        </p:nvGraphicFramePr>
        <p:xfrm>
          <a:off x="-71438" y="-58738"/>
          <a:ext cx="9266238" cy="5383213"/>
        </p:xfrm>
        <a:graphic>
          <a:graphicData uri="http://schemas.openxmlformats.org/presentationml/2006/ole">
            <p:oleObj spid="_x0000_s68609" r:id="rId3" imgW="9266723" imgH="538933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3" name="Diagram 1"/>
          <p:cNvGraphicFramePr>
            <a:graphicFrameLocks/>
          </p:cNvGraphicFramePr>
          <p:nvPr/>
        </p:nvGraphicFramePr>
        <p:xfrm>
          <a:off x="65088" y="-50800"/>
          <a:ext cx="9013825" cy="5465763"/>
        </p:xfrm>
        <a:graphic>
          <a:graphicData uri="http://schemas.openxmlformats.org/presentationml/2006/ole">
            <p:oleObj spid="_x0000_s69633" r:id="rId3" imgW="9010669" imgH="546248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9" name="Group 51"/>
          <p:cNvGraphicFramePr>
            <a:graphicFrameLocks noGrp="1"/>
          </p:cNvGraphicFramePr>
          <p:nvPr/>
        </p:nvGraphicFramePr>
        <p:xfrm>
          <a:off x="4763" y="12700"/>
          <a:ext cx="9053512" cy="3055938"/>
        </p:xfrm>
        <a:graphic>
          <a:graphicData uri="http://schemas.openxmlformats.org/drawingml/2006/table">
            <a:tbl>
              <a:tblPr/>
              <a:tblGrid>
                <a:gridCol w="1879114"/>
                <a:gridCol w="889200"/>
                <a:gridCol w="1107935"/>
                <a:gridCol w="1107935"/>
                <a:gridCol w="975168"/>
                <a:gridCol w="1031631"/>
                <a:gridCol w="1031631"/>
                <a:gridCol w="1031631"/>
              </a:tblGrid>
              <a:tr h="409749">
                <a:tc grid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Antal  organdonorer * i perioden 2008 – 2014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7D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68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2013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0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Region Nordjylland og Region Midtjylland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0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Region Syddanmark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11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Region Hovedstaden og Region Sjælland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31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Danmark i alt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65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58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80</a:t>
                      </a:r>
                    </a:p>
                  </a:txBody>
                  <a:tcPr marL="91443" marR="91443" marT="45669" marB="456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7" name="Diagram 1"/>
          <p:cNvGraphicFramePr>
            <a:graphicFrameLocks/>
          </p:cNvGraphicFramePr>
          <p:nvPr/>
        </p:nvGraphicFramePr>
        <p:xfrm>
          <a:off x="200025" y="317500"/>
          <a:ext cx="8994775" cy="6591300"/>
        </p:xfrm>
        <a:graphic>
          <a:graphicData uri="http://schemas.openxmlformats.org/presentationml/2006/ole">
            <p:oleObj spid="_x0000_s60417" r:id="rId3" imgW="8992379" imgH="659034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98425" y="233363"/>
          <a:ext cx="8929688" cy="51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708"/>
                <a:gridCol w="1579405"/>
                <a:gridCol w="732892"/>
                <a:gridCol w="823262"/>
                <a:gridCol w="886591"/>
                <a:gridCol w="886591"/>
                <a:gridCol w="823263"/>
                <a:gridCol w="823263"/>
                <a:gridCol w="823263"/>
              </a:tblGrid>
              <a:tr h="737892">
                <a:tc gridSpan="9">
                  <a:txBody>
                    <a:bodyPr/>
                    <a:lstStyle/>
                    <a:p>
                      <a:r>
                        <a:rPr lang="da-DK" sz="2100" dirty="0" smtClean="0"/>
                        <a:t>Fordeling</a:t>
                      </a:r>
                      <a:r>
                        <a:rPr lang="da-DK" sz="2100" baseline="0" dirty="0" smtClean="0"/>
                        <a:t> af antal donorer* på </a:t>
                      </a:r>
                      <a:r>
                        <a:rPr lang="da-DK" sz="2100" baseline="0" dirty="0" err="1" smtClean="0"/>
                        <a:t>neurointensive</a:t>
                      </a:r>
                      <a:r>
                        <a:rPr lang="da-DK" sz="2100" baseline="0" dirty="0" smtClean="0"/>
                        <a:t> og øvrige intensive afdelinger og regioner</a:t>
                      </a:r>
                      <a:r>
                        <a:rPr lang="da-DK" sz="2100" dirty="0" smtClean="0"/>
                        <a:t> i perioden 2008 - 2014</a:t>
                      </a:r>
                      <a:endParaRPr lang="da-DK" sz="2100" dirty="0"/>
                    </a:p>
                  </a:txBody>
                  <a:tcPr marL="104639" marR="104639" marT="52299" marB="52299">
                    <a:solidFill>
                      <a:srgbClr val="5D7D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5" marR="91445" marT="45705" marB="45705"/>
                </a:tc>
                <a:tc hMerge="1"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5" marR="91445" marT="45705" marB="45705"/>
                </a:tc>
              </a:tr>
              <a:tr h="828498">
                <a:tc gridSpan="2">
                  <a:txBody>
                    <a:bodyPr/>
                    <a:lstStyle/>
                    <a:p>
                      <a:pPr algn="l"/>
                      <a:endParaRPr lang="da-DK" sz="1600" dirty="0" smtClean="0"/>
                    </a:p>
                    <a:p>
                      <a:pPr algn="l"/>
                      <a:endParaRPr lang="da-DK" sz="1600" dirty="0" smtClean="0"/>
                    </a:p>
                    <a:p>
                      <a:pPr algn="l"/>
                      <a:r>
                        <a:rPr lang="da-DK" sz="1600" dirty="0" smtClean="0"/>
                        <a:t>Antal donorer i alt</a:t>
                      </a:r>
                    </a:p>
                  </a:txBody>
                  <a:tcPr marL="104639" marR="104639" marT="52299" marB="52299"/>
                </a:tc>
                <a:tc hMerge="1">
                  <a:txBody>
                    <a:bodyPr/>
                    <a:lstStyle/>
                    <a:p>
                      <a:pPr algn="ctr"/>
                      <a:endParaRPr lang="da-DK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2008</a:t>
                      </a:r>
                    </a:p>
                    <a:p>
                      <a:pPr algn="ctr"/>
                      <a:endParaRPr lang="da-DK" sz="1600" dirty="0" smtClean="0"/>
                    </a:p>
                    <a:p>
                      <a:pPr algn="ctr"/>
                      <a:r>
                        <a:rPr lang="da-DK" sz="1600" dirty="0" smtClean="0"/>
                        <a:t>65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2009</a:t>
                      </a:r>
                    </a:p>
                    <a:p>
                      <a:pPr algn="ctr"/>
                      <a:endParaRPr lang="da-DK" sz="1600" dirty="0" smtClean="0"/>
                    </a:p>
                    <a:p>
                      <a:pPr algn="ctr"/>
                      <a:r>
                        <a:rPr lang="da-DK" sz="1600" dirty="0" smtClean="0"/>
                        <a:t>77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2010</a:t>
                      </a:r>
                    </a:p>
                    <a:p>
                      <a:pPr algn="ctr"/>
                      <a:endParaRPr lang="da-DK" sz="1600" dirty="0" smtClean="0"/>
                    </a:p>
                    <a:p>
                      <a:pPr algn="ctr"/>
                      <a:r>
                        <a:rPr lang="da-DK" sz="1600" dirty="0" smtClean="0"/>
                        <a:t>73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2011</a:t>
                      </a:r>
                    </a:p>
                    <a:p>
                      <a:pPr algn="ctr"/>
                      <a:endParaRPr lang="da-DK" sz="1600" dirty="0" smtClean="0"/>
                    </a:p>
                    <a:p>
                      <a:pPr algn="ctr"/>
                      <a:r>
                        <a:rPr lang="da-DK" sz="1600" dirty="0" smtClean="0"/>
                        <a:t>73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2012</a:t>
                      </a:r>
                    </a:p>
                    <a:p>
                      <a:pPr algn="ctr"/>
                      <a:endParaRPr lang="da-DK" sz="1600" dirty="0" smtClean="0"/>
                    </a:p>
                    <a:p>
                      <a:pPr algn="ctr"/>
                      <a:r>
                        <a:rPr lang="da-DK" sz="1600" dirty="0" smtClean="0"/>
                        <a:t>76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2013</a:t>
                      </a:r>
                    </a:p>
                    <a:p>
                      <a:pPr algn="ctr"/>
                      <a:endParaRPr lang="da-DK" sz="1600" dirty="0" smtClean="0"/>
                    </a:p>
                    <a:p>
                      <a:pPr algn="ctr"/>
                      <a:r>
                        <a:rPr lang="da-DK" sz="1600" b="0" dirty="0" smtClean="0"/>
                        <a:t>58</a:t>
                      </a:r>
                      <a:endParaRPr lang="da-DK" sz="1600" b="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2014</a:t>
                      </a:r>
                    </a:p>
                    <a:p>
                      <a:pPr algn="ctr"/>
                      <a:endParaRPr lang="da-DK" sz="1600" dirty="0" smtClean="0"/>
                    </a:p>
                    <a:p>
                      <a:pPr algn="ctr"/>
                      <a:r>
                        <a:rPr lang="da-DK" sz="1600" b="0" dirty="0" smtClean="0"/>
                        <a:t>80</a:t>
                      </a:r>
                      <a:endParaRPr lang="da-DK" sz="1600" b="0" dirty="0"/>
                    </a:p>
                  </a:txBody>
                  <a:tcPr marL="104639" marR="104639" marT="52299" marB="52299"/>
                </a:tc>
              </a:tr>
              <a:tr h="345263">
                <a:tc rowSpan="2">
                  <a:txBody>
                    <a:bodyPr/>
                    <a:lstStyle/>
                    <a:p>
                      <a:endParaRPr lang="da-DK" sz="1400" dirty="0" smtClean="0"/>
                    </a:p>
                    <a:p>
                      <a:r>
                        <a:rPr lang="da-DK" sz="1400" dirty="0" smtClean="0"/>
                        <a:t>Danmark i alt</a:t>
                      </a:r>
                    </a:p>
                  </a:txBody>
                  <a:tcPr marL="104639" marR="104639" marT="52299" marB="52299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(4)</a:t>
                      </a:r>
                      <a:r>
                        <a:rPr lang="da-DK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da-DK" sz="1400" dirty="0" err="1" smtClean="0"/>
                        <a:t>Neurointensiv</a:t>
                      </a:r>
                      <a:endParaRPr lang="da-DK" sz="1400" dirty="0" smtClean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43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51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53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44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50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34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55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  <a:tr h="345263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(39)</a:t>
                      </a:r>
                      <a:r>
                        <a:rPr lang="da-DK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a-DK" sz="1400" dirty="0" smtClean="0"/>
                        <a:t>Øvrig intensiv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4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22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29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24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25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  <a:tr h="345263">
                <a:tc rowSpan="2">
                  <a:txBody>
                    <a:bodyPr/>
                    <a:lstStyle/>
                    <a:p>
                      <a:r>
                        <a:rPr lang="da-DK" sz="1400" dirty="0" smtClean="0"/>
                        <a:t>Region Nordjylland</a:t>
                      </a:r>
                      <a:r>
                        <a:rPr lang="da-DK" sz="1400" baseline="0" dirty="0" smtClean="0"/>
                        <a:t> og </a:t>
                      </a:r>
                    </a:p>
                    <a:p>
                      <a:r>
                        <a:rPr lang="da-DK" sz="1400" baseline="0" dirty="0" smtClean="0"/>
                        <a:t>Region Midtjylland</a:t>
                      </a:r>
                      <a:endParaRPr lang="da-DK" sz="14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(2)</a:t>
                      </a:r>
                      <a:r>
                        <a:rPr lang="da-DK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da-DK" sz="1400" dirty="0" err="1" smtClean="0"/>
                        <a:t>Neurointensiv</a:t>
                      </a:r>
                      <a:endParaRPr lang="da-DK" sz="14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17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22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18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11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18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  <a:tr h="604045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(15)</a:t>
                      </a:r>
                      <a:r>
                        <a:rPr lang="da-DK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a-DK" sz="1400" dirty="0" smtClean="0"/>
                        <a:t>Øvrig intensiv</a:t>
                      </a:r>
                      <a:endParaRPr lang="da-DK" sz="14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9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8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12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12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7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9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  <a:tr h="345263">
                <a:tc rowSpan="2">
                  <a:txBody>
                    <a:bodyPr/>
                    <a:lstStyle/>
                    <a:p>
                      <a:endParaRPr lang="da-DK" sz="1400" dirty="0" smtClean="0"/>
                    </a:p>
                    <a:p>
                      <a:r>
                        <a:rPr lang="da-DK" sz="1400" dirty="0" smtClean="0"/>
                        <a:t>Region Syddanmark</a:t>
                      </a:r>
                      <a:endParaRPr lang="da-DK" sz="14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(1)   </a:t>
                      </a:r>
                      <a:r>
                        <a:rPr lang="da-DK" sz="1400" dirty="0" err="1" smtClean="0"/>
                        <a:t>Neurointensiv</a:t>
                      </a:r>
                      <a:endParaRPr lang="da-DK" sz="1400" dirty="0" smtClean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7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9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9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4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  <a:tr h="392629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(8)   </a:t>
                      </a:r>
                      <a:r>
                        <a:rPr lang="da-DK" sz="1400" dirty="0" smtClean="0"/>
                        <a:t>Øvrig intensiv</a:t>
                      </a:r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4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7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7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6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  <a:tr h="345263">
                <a:tc rowSpan="2">
                  <a:txBody>
                    <a:bodyPr/>
                    <a:lstStyle/>
                    <a:p>
                      <a:r>
                        <a:rPr lang="da-DK" sz="1400" dirty="0" smtClean="0"/>
                        <a:t>Region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dirty="0" smtClean="0"/>
                        <a:t>Hovedstaden </a:t>
                      </a:r>
                    </a:p>
                    <a:p>
                      <a:r>
                        <a:rPr lang="da-DK" sz="1400" dirty="0" smtClean="0"/>
                        <a:t>og Region</a:t>
                      </a:r>
                      <a:r>
                        <a:rPr lang="da-DK" sz="1400" baseline="0" dirty="0" smtClean="0"/>
                        <a:t> Sjælland</a:t>
                      </a:r>
                      <a:endParaRPr lang="da-DK" sz="14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(1)  </a:t>
                      </a:r>
                      <a:r>
                        <a:rPr lang="da-DK" sz="1400" dirty="0" err="1" smtClean="0"/>
                        <a:t>Neurointensiv</a:t>
                      </a:r>
                      <a:endParaRPr lang="da-DK" sz="1400" dirty="0" smtClean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22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29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24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21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12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25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  <a:tr h="604045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(16)</a:t>
                      </a:r>
                      <a:r>
                        <a:rPr lang="da-DK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a-DK" sz="1400" dirty="0" smtClean="0"/>
                        <a:t>Øvrig intensiv</a:t>
                      </a:r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9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14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5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11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7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11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10</a:t>
                      </a:r>
                      <a:endParaRPr lang="da-DK" sz="1600" dirty="0"/>
                    </a:p>
                  </a:txBody>
                  <a:tcPr marL="104639" marR="104639" marT="52299" marB="522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5" name="Diagram 1"/>
          <p:cNvGraphicFramePr>
            <a:graphicFrameLocks/>
          </p:cNvGraphicFramePr>
          <p:nvPr/>
        </p:nvGraphicFramePr>
        <p:xfrm>
          <a:off x="-46038" y="47625"/>
          <a:ext cx="9240838" cy="6042025"/>
        </p:xfrm>
        <a:graphic>
          <a:graphicData uri="http://schemas.openxmlformats.org/presentationml/2006/ole">
            <p:oleObj spid="_x0000_s62465" r:id="rId3" imgW="9242337" imgH="604166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4763" y="98425"/>
          <a:ext cx="9139237" cy="40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954"/>
                <a:gridCol w="864482"/>
                <a:gridCol w="864482"/>
                <a:gridCol w="864482"/>
                <a:gridCol w="864482"/>
                <a:gridCol w="864482"/>
                <a:gridCol w="864482"/>
                <a:gridCol w="864483"/>
                <a:gridCol w="864483"/>
              </a:tblGrid>
              <a:tr h="455184">
                <a:tc gridSpan="9">
                  <a:txBody>
                    <a:bodyPr/>
                    <a:lstStyle/>
                    <a:p>
                      <a:pPr algn="l"/>
                      <a:r>
                        <a:rPr lang="da-DK" sz="1800" dirty="0" smtClean="0"/>
                        <a:t>Antal udtagne og antal transplanterede organer fordelt på organer</a:t>
                      </a:r>
                      <a:r>
                        <a:rPr lang="da-DK" sz="1800" baseline="0" dirty="0" smtClean="0"/>
                        <a:t> i</a:t>
                      </a:r>
                      <a:r>
                        <a:rPr lang="da-DK" sz="1800" b="0" dirty="0" smtClean="0"/>
                        <a:t> </a:t>
                      </a:r>
                      <a:r>
                        <a:rPr lang="da-DK" sz="1800" dirty="0" smtClean="0"/>
                        <a:t>2014</a:t>
                      </a:r>
                      <a:endParaRPr lang="da-DK" sz="1800" dirty="0"/>
                    </a:p>
                  </a:txBody>
                  <a:tcPr marL="91442" marR="91442" marT="45728" marB="45728">
                    <a:solidFill>
                      <a:srgbClr val="5D7D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536421"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2" marR="91442" marT="45728" marB="4572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Hjerte</a:t>
                      </a:r>
                      <a:endParaRPr lang="da-DK" sz="1400" dirty="0"/>
                    </a:p>
                  </a:txBody>
                  <a:tcPr marL="91442" marR="91442" marT="45728" marB="45728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Lunger*</a:t>
                      </a:r>
                      <a:endParaRPr lang="da-DK" sz="1400" dirty="0"/>
                    </a:p>
                  </a:txBody>
                  <a:tcPr marL="91442" marR="91442" marT="45728" marB="45728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Nyre</a:t>
                      </a:r>
                      <a:endParaRPr lang="da-DK" sz="1400" dirty="0"/>
                    </a:p>
                  </a:txBody>
                  <a:tcPr marL="91442" marR="91442" marT="45728" marB="45728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Lever</a:t>
                      </a:r>
                      <a:endParaRPr lang="da-DK" sz="1400" dirty="0"/>
                    </a:p>
                  </a:txBody>
                  <a:tcPr marL="91442" marR="91442" marT="45728" marB="45728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55184"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Udtaget</a:t>
                      </a:r>
                      <a:endParaRPr lang="da-DK" sz="120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200" dirty="0" err="1" smtClean="0"/>
                        <a:t>Transpl</a:t>
                      </a:r>
                      <a:r>
                        <a:rPr lang="da-DK" sz="1200" dirty="0" smtClean="0"/>
                        <a:t>.</a:t>
                      </a:r>
                      <a:endParaRPr lang="da-DK" sz="12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Udtaget</a:t>
                      </a:r>
                      <a:endParaRPr lang="da-DK" sz="120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/>
                        <a:t>Transpl</a:t>
                      </a:r>
                      <a:r>
                        <a:rPr lang="da-DK" sz="1200" dirty="0" smtClean="0"/>
                        <a:t>.</a:t>
                      </a:r>
                      <a:endParaRPr lang="da-DK" sz="12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Udtaget</a:t>
                      </a:r>
                      <a:endParaRPr lang="da-DK" sz="120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/>
                        <a:t>Transpl</a:t>
                      </a:r>
                      <a:r>
                        <a:rPr lang="da-DK" sz="1200" dirty="0" smtClean="0"/>
                        <a:t>.</a:t>
                      </a:r>
                      <a:endParaRPr lang="da-DK" sz="12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Udtaget</a:t>
                      </a:r>
                      <a:endParaRPr lang="da-DK" sz="120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err="1" smtClean="0"/>
                        <a:t>Transpl</a:t>
                      </a:r>
                      <a:r>
                        <a:rPr lang="da-DK" sz="1200" dirty="0" smtClean="0"/>
                        <a:t>.</a:t>
                      </a:r>
                      <a:endParaRPr lang="da-DK" sz="1200" dirty="0"/>
                    </a:p>
                  </a:txBody>
                  <a:tcPr marL="91442" marR="91442" marT="45728" marB="45728"/>
                </a:tc>
              </a:tr>
              <a:tr h="636011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Region Nordjylland og Region Midtjylland</a:t>
                      </a:r>
                      <a:endParaRPr lang="da-DK" sz="14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11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11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18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16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56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55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17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15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</a:tr>
              <a:tr h="631863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Region Syddanmark</a:t>
                      </a:r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7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7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12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12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29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26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12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9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</a:tr>
              <a:tr h="774712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Region Hovedstaden og Region Sjælland</a:t>
                      </a:r>
                      <a:endParaRPr lang="da-DK" sz="14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13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13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20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20</a:t>
                      </a:r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70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65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29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29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</a:tr>
              <a:tr h="51607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Danmark i alt</a:t>
                      </a:r>
                      <a:endParaRPr lang="da-DK" sz="14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31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31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50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48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155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146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58</a:t>
                      </a:r>
                      <a:endParaRPr lang="da-DK" sz="1400" b="0" dirty="0"/>
                    </a:p>
                  </a:txBody>
                  <a:tcPr marL="91442" marR="91442" marT="45728" marB="45728">
                    <a:solidFill>
                      <a:srgbClr val="9EB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53</a:t>
                      </a:r>
                      <a:endParaRPr lang="da-DK" sz="1400" b="0" dirty="0"/>
                    </a:p>
                  </a:txBody>
                  <a:tcPr marL="91442" marR="91442" marT="45728" marB="45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7" name="Diagram 1"/>
          <p:cNvGraphicFramePr>
            <a:graphicFrameLocks/>
          </p:cNvGraphicFramePr>
          <p:nvPr/>
        </p:nvGraphicFramePr>
        <p:xfrm>
          <a:off x="-34925" y="-50800"/>
          <a:ext cx="9229725" cy="5195888"/>
        </p:xfrm>
        <a:graphic>
          <a:graphicData uri="http://schemas.openxmlformats.org/presentationml/2006/ole">
            <p:oleObj spid="_x0000_s65537" r:id="rId3" imgW="9230144" imgH="519424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1" name="Diagram 4"/>
          <p:cNvGraphicFramePr>
            <a:graphicFrameLocks/>
          </p:cNvGraphicFramePr>
          <p:nvPr/>
        </p:nvGraphicFramePr>
        <p:xfrm>
          <a:off x="-42863" y="-44450"/>
          <a:ext cx="9031288" cy="6224588"/>
        </p:xfrm>
        <a:graphic>
          <a:graphicData uri="http://schemas.openxmlformats.org/presentationml/2006/ole">
            <p:oleObj spid="_x0000_s66561" r:id="rId3" imgW="9028959" imgH="622455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4288" y="15875"/>
          <a:ext cx="9129712" cy="359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183"/>
                <a:gridCol w="1727194"/>
                <a:gridCol w="1644946"/>
                <a:gridCol w="1612047"/>
                <a:gridCol w="2089084"/>
              </a:tblGrid>
              <a:tr h="543311">
                <a:tc gridSpan="5">
                  <a:txBody>
                    <a:bodyPr/>
                    <a:lstStyle/>
                    <a:p>
                      <a:r>
                        <a:rPr lang="da-DK" sz="1800" dirty="0" smtClean="0"/>
                        <a:t>Diagnoser</a:t>
                      </a:r>
                      <a:r>
                        <a:rPr lang="da-DK" sz="1800" baseline="0" dirty="0" smtClean="0"/>
                        <a:t> </a:t>
                      </a:r>
                      <a:r>
                        <a:rPr lang="da-DK" sz="1800" dirty="0" smtClean="0"/>
                        <a:t>fordelt på organdonorer 2014</a:t>
                      </a:r>
                      <a:endParaRPr lang="da-DK" sz="1800" dirty="0"/>
                    </a:p>
                  </a:txBody>
                  <a:tcPr marL="91442" marR="91442" marT="45715" marB="45715">
                    <a:solidFill>
                      <a:srgbClr val="5D7D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2" marR="91442" marT="45715" marB="45715">
                    <a:solidFill>
                      <a:srgbClr val="5D7D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</a:tr>
              <a:tr h="492532"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Hjerneblødning*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Kranietraume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Cerebralt </a:t>
                      </a:r>
                      <a:r>
                        <a:rPr lang="da-DK" sz="1400" dirty="0" err="1" smtClean="0"/>
                        <a:t>infakt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r>
                        <a:rPr lang="da-DK" sz="1400" dirty="0" err="1" smtClean="0"/>
                        <a:t>Anoxisk</a:t>
                      </a:r>
                      <a:r>
                        <a:rPr lang="da-DK" sz="1400" dirty="0" smtClean="0"/>
                        <a:t> hjerneskade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</a:tr>
              <a:tr h="688300">
                <a:tc>
                  <a:txBody>
                    <a:bodyPr/>
                    <a:lstStyle/>
                    <a:p>
                      <a:pPr algn="l"/>
                      <a:r>
                        <a:rPr lang="da-DK" sz="1400" dirty="0" smtClean="0"/>
                        <a:t>Region Nordjylland og Region Midtjylland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 66 % 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7 %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3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dirty="0" smtClean="0"/>
                        <a:t>%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24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dirty="0" smtClean="0"/>
                        <a:t>%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</a:tr>
              <a:tr h="688300">
                <a:tc>
                  <a:txBody>
                    <a:bodyPr/>
                    <a:lstStyle/>
                    <a:p>
                      <a:pPr algn="l"/>
                      <a:r>
                        <a:rPr lang="da-DK" sz="1400" dirty="0" smtClean="0"/>
                        <a:t>Region Syddanmark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63 %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18 %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6 %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13 %</a:t>
                      </a:r>
                    </a:p>
                    <a:p>
                      <a:pPr algn="ctr"/>
                      <a:endParaRPr lang="da-DK" sz="1400" dirty="0"/>
                    </a:p>
                  </a:txBody>
                  <a:tcPr marL="91442" marR="91442" marT="45715" marB="45715"/>
                </a:tc>
              </a:tr>
              <a:tr h="688300">
                <a:tc>
                  <a:txBody>
                    <a:bodyPr/>
                    <a:lstStyle/>
                    <a:p>
                      <a:pPr algn="l"/>
                      <a:r>
                        <a:rPr lang="da-DK" sz="1400" dirty="0" smtClean="0"/>
                        <a:t>Region Hovedstaden og Region Sjælland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66 %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3 %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0 % 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31 %</a:t>
                      </a:r>
                      <a:endParaRPr lang="da-DK" sz="1400" dirty="0"/>
                    </a:p>
                  </a:txBody>
                  <a:tcPr marL="91442" marR="91442" marT="45715" marB="45715"/>
                </a:tc>
              </a:tr>
              <a:tr h="492532">
                <a:tc>
                  <a:txBody>
                    <a:bodyPr/>
                    <a:lstStyle/>
                    <a:p>
                      <a:pPr algn="l"/>
                      <a:r>
                        <a:rPr lang="da-DK" sz="1400" b="0" dirty="0" smtClean="0"/>
                        <a:t>Danmark i alt</a:t>
                      </a:r>
                      <a:endParaRPr lang="da-DK" sz="1400" b="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66 % </a:t>
                      </a:r>
                      <a:endParaRPr lang="da-DK" sz="1400" b="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7</a:t>
                      </a:r>
                      <a:r>
                        <a:rPr lang="da-DK" sz="1400" b="0" baseline="0" dirty="0" smtClean="0"/>
                        <a:t> </a:t>
                      </a:r>
                      <a:r>
                        <a:rPr lang="da-DK" sz="1400" b="0" dirty="0" smtClean="0"/>
                        <a:t> % </a:t>
                      </a:r>
                      <a:endParaRPr lang="da-DK" sz="1400" b="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2</a:t>
                      </a:r>
                      <a:r>
                        <a:rPr lang="da-DK" sz="1400" b="0" baseline="0" dirty="0" smtClean="0"/>
                        <a:t> </a:t>
                      </a:r>
                      <a:r>
                        <a:rPr lang="da-DK" sz="1400" b="0" dirty="0" smtClean="0"/>
                        <a:t>% </a:t>
                      </a:r>
                      <a:endParaRPr lang="da-DK" sz="1400" b="0" dirty="0"/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baseline="0" dirty="0" smtClean="0"/>
                        <a:t>25 %</a:t>
                      </a:r>
                      <a:r>
                        <a:rPr lang="da-DK" sz="1400" b="0" dirty="0" smtClean="0"/>
                        <a:t> </a:t>
                      </a:r>
                      <a:endParaRPr lang="da-DK" sz="1400" b="0" dirty="0"/>
                    </a:p>
                  </a:txBody>
                  <a:tcPr marL="91442" marR="91442" marT="45715" marB="45715"/>
                </a:tc>
              </a:tr>
            </a:tbl>
          </a:graphicData>
        </a:graphic>
      </p:graphicFrame>
      <p:sp>
        <p:nvSpPr>
          <p:cNvPr id="3" name="Bue 2"/>
          <p:cNvSpPr/>
          <p:nvPr/>
        </p:nvSpPr>
        <p:spPr>
          <a:xfrm>
            <a:off x="3357563" y="2794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O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CO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CO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295</Words>
  <Application>Microsoft Office PowerPoint</Application>
  <PresentationFormat>Skærmshow (4:3)</PresentationFormat>
  <Paragraphs>213</Paragraphs>
  <Slides>11</Slides>
  <Notes>2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Designskabeloner</vt:lpstr>
      </vt:variant>
      <vt:variant>
        <vt:i4>50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66" baseType="lpstr">
      <vt:lpstr>Arial</vt:lpstr>
      <vt:lpstr>Calibri</vt:lpstr>
      <vt:lpstr>ＭＳ Ｐゴシック</vt:lpstr>
      <vt:lpstr>Garamond</vt:lpstr>
      <vt:lpstr>DCO</vt:lpstr>
      <vt:lpstr>1_DCO</vt:lpstr>
      <vt:lpstr>2_DCO</vt:lpstr>
      <vt:lpstr>Kontortema</vt:lpstr>
      <vt:lpstr>DCO</vt:lpstr>
      <vt:lpstr>DCO</vt:lpstr>
      <vt:lpstr>DCO</vt:lpstr>
      <vt:lpstr>DCO</vt:lpstr>
      <vt:lpstr>DCO</vt:lpstr>
      <vt:lpstr>DCO</vt:lpstr>
      <vt:lpstr>DCO</vt:lpstr>
      <vt:lpstr>DCO</vt:lpstr>
      <vt:lpstr>DCO</vt:lpstr>
      <vt:lpstr>DCO</vt:lpstr>
      <vt:lpstr>DCO</vt:lpstr>
      <vt:lpstr>DCO</vt:lpstr>
      <vt:lpstr>1_DCO</vt:lpstr>
      <vt:lpstr>1_DCO</vt:lpstr>
      <vt:lpstr>1_DCO</vt:lpstr>
      <vt:lpstr>1_DCO</vt:lpstr>
      <vt:lpstr>1_DCO</vt:lpstr>
      <vt:lpstr>1_DCO</vt:lpstr>
      <vt:lpstr>1_DCO</vt:lpstr>
      <vt:lpstr>1_DCO</vt:lpstr>
      <vt:lpstr>1_DCO</vt:lpstr>
      <vt:lpstr>1_DCO</vt:lpstr>
      <vt:lpstr>1_DCO</vt:lpstr>
      <vt:lpstr>1_DCO</vt:lpstr>
      <vt:lpstr>2_DCO</vt:lpstr>
      <vt:lpstr>2_DCO</vt:lpstr>
      <vt:lpstr>2_DCO</vt:lpstr>
      <vt:lpstr>2_DCO</vt:lpstr>
      <vt:lpstr>2_DCO</vt:lpstr>
      <vt:lpstr>2_DCO</vt:lpstr>
      <vt:lpstr>2_DCO</vt:lpstr>
      <vt:lpstr>2_DCO</vt:lpstr>
      <vt:lpstr>2_DCO</vt:lpstr>
      <vt:lpstr>2_DCO</vt:lpstr>
      <vt:lpstr>2_DCO</vt:lpstr>
      <vt:lpstr>2_DCO</vt:lpstr>
      <vt:lpstr>Kontortema</vt:lpstr>
      <vt:lpstr>Kontortema</vt:lpstr>
      <vt:lpstr>Kontortema</vt:lpstr>
      <vt:lpstr>Kontortema</vt:lpstr>
      <vt:lpstr>Kontortema</vt:lpstr>
      <vt:lpstr>Kontortema</vt:lpstr>
      <vt:lpstr>Kontortema</vt:lpstr>
      <vt:lpstr>Kontortema</vt:lpstr>
      <vt:lpstr>Kontortema</vt:lpstr>
      <vt:lpstr>Kontortema</vt:lpstr>
      <vt:lpstr>Microsoft Excel-diagram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iMac</dc:creator>
  <cp:lastModifiedBy>BARHAN</cp:lastModifiedBy>
  <cp:revision>144</cp:revision>
  <dcterms:created xsi:type="dcterms:W3CDTF">2013-01-02T14:12:30Z</dcterms:created>
  <dcterms:modified xsi:type="dcterms:W3CDTF">2015-01-08T14:51:47Z</dcterms:modified>
</cp:coreProperties>
</file>