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440" r:id="rId2"/>
    <p:sldId id="441" r:id="rId3"/>
    <p:sldId id="442" r:id="rId4"/>
    <p:sldId id="443" r:id="rId5"/>
    <p:sldId id="444" r:id="rId6"/>
    <p:sldId id="445" r:id="rId7"/>
    <p:sldId id="446" r:id="rId8"/>
    <p:sldId id="447" r:id="rId9"/>
    <p:sldId id="448" r:id="rId10"/>
    <p:sldId id="449" r:id="rId11"/>
    <p:sldId id="450" r:id="rId12"/>
  </p:sldIdLst>
  <p:sldSz cx="12192000" cy="6858000"/>
  <p:notesSz cx="6797675" cy="9926638"/>
  <p:custDataLst>
    <p:tags r:id="rId14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1EE08824-D1E7-4E34-A9D0-5B2D783B75B2}">
          <p14:sldIdLst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2C"/>
    <a:srgbClr val="004567"/>
    <a:srgbClr val="EB0024"/>
    <a:srgbClr val="F0C9C6"/>
    <a:srgbClr val="B2CED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458" autoAdjust="0"/>
  </p:normalViewPr>
  <p:slideViewPr>
    <p:cSldViewPr snapToGrid="0" snapToObjects="1">
      <p:cViewPr varScale="1">
        <p:scale>
          <a:sx n="57" d="100"/>
          <a:sy n="57" d="100"/>
        </p:scale>
        <p:origin x="1002" y="72"/>
      </p:cViewPr>
      <p:guideLst>
        <p:guide orient="horz" pos="109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-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77D6A-7005-AA4A-8B92-43E209DF690F}" type="datetimeFigureOut">
              <a:rPr lang="da-DK" smtClean="0"/>
              <a:t>19-01-2022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CD126-30C1-954D-B268-8EB192EB8BE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294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Reflekserne udløses fra rygmarven og er </a:t>
            </a:r>
            <a:r>
              <a:rPr lang="da-DK" dirty="0"/>
              <a:t>automatiske bevægelser, som </a:t>
            </a:r>
            <a:r>
              <a:rPr lang="da-DK" dirty="0" smtClean="0"/>
              <a:t>under normale</a:t>
            </a:r>
            <a:r>
              <a:rPr lang="da-DK" baseline="0" dirty="0" smtClean="0"/>
              <a:t> forhold </a:t>
            </a:r>
            <a:r>
              <a:rPr lang="da-DK" dirty="0" smtClean="0"/>
              <a:t>dæmpes </a:t>
            </a:r>
            <a:r>
              <a:rPr lang="da-DK" dirty="0"/>
              <a:t>af hjernen, indtil det signal, der kommer udefra er stort nok til, at hjernens hæmning forsvinder. </a:t>
            </a:r>
            <a:r>
              <a:rPr lang="da-DK" dirty="0" smtClean="0"/>
              <a:t>Det vil sige, vi alle</a:t>
            </a:r>
            <a:r>
              <a:rPr lang="da-DK" baseline="0" dirty="0" smtClean="0"/>
              <a:t> har dem, og de er helt normale.</a:t>
            </a:r>
            <a:endParaRPr lang="da-DK" dirty="0"/>
          </a:p>
          <a:p>
            <a:r>
              <a:rPr lang="da-DK" dirty="0"/>
              <a:t>Når hjernen ikke længere kan kontrollere (rygmarvsskader, f.eks.) er reflekserne ikke længere dæmpede og kan udløses ved </a:t>
            </a:r>
            <a:r>
              <a:rPr lang="da-DK" dirty="0" smtClean="0"/>
              <a:t>såvel ganske </a:t>
            </a:r>
            <a:r>
              <a:rPr lang="da-DK" dirty="0"/>
              <a:t>små stimuli </a:t>
            </a:r>
            <a:r>
              <a:rPr lang="da-DK" dirty="0" smtClean="0"/>
              <a:t>som </a:t>
            </a:r>
            <a:r>
              <a:rPr lang="da-DK" dirty="0"/>
              <a:t>spontant. </a:t>
            </a:r>
          </a:p>
          <a:p>
            <a:r>
              <a:rPr lang="da-DK" dirty="0"/>
              <a:t>Når hjernedøden er indtrådt, er blodforsyningen til hjernen væk, men der er stadig blodforsyning til rygmarven, hvorfor reflekserne kan </a:t>
            </a:r>
            <a:r>
              <a:rPr lang="da-DK" dirty="0" smtClean="0"/>
              <a:t>forårsage </a:t>
            </a:r>
            <a:r>
              <a:rPr lang="da-DK" dirty="0"/>
              <a:t>bevægelser, selv om patienten er død. </a:t>
            </a:r>
            <a:r>
              <a:rPr lang="da-DK" dirty="0" smtClean="0"/>
              <a:t>Der er ingen dæmpning</a:t>
            </a:r>
            <a:r>
              <a:rPr lang="da-DK" baseline="0" dirty="0" smtClean="0"/>
              <a:t> af reflekserne mere. 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CD126-30C1-954D-B268-8EB192EB8BE0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991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Det kan</a:t>
            </a:r>
            <a:r>
              <a:rPr lang="da-DK" baseline="0" dirty="0"/>
              <a:t> være en hjælp at tænke på, at </a:t>
            </a:r>
            <a:r>
              <a:rPr lang="da-DK" baseline="0" dirty="0" smtClean="0"/>
              <a:t>den potentielle donor har </a:t>
            </a:r>
            <a:r>
              <a:rPr lang="da-DK" baseline="0" dirty="0"/>
              <a:t>en svær og dødelig </a:t>
            </a:r>
            <a:r>
              <a:rPr lang="da-DK" baseline="0" dirty="0" smtClean="0"/>
              <a:t>hjerneskade og vil </a:t>
            </a:r>
            <a:r>
              <a:rPr lang="da-DK" baseline="0" dirty="0"/>
              <a:t>aldrig kunne præstere en normal </a:t>
            </a:r>
            <a:r>
              <a:rPr lang="da-DK" baseline="0" dirty="0" smtClean="0"/>
              <a:t>bevægelse på grund af den skade. </a:t>
            </a:r>
            <a:r>
              <a:rPr lang="da-DK" baseline="0" dirty="0" smtClean="0"/>
              <a:t>Vi ved, at langt </a:t>
            </a:r>
            <a:r>
              <a:rPr lang="da-DK" baseline="0" dirty="0"/>
              <a:t>de fleste </a:t>
            </a:r>
            <a:r>
              <a:rPr lang="da-DK" baseline="0" dirty="0" smtClean="0"/>
              <a:t>spinalreflekser ligner normale bevægelser – </a:t>
            </a:r>
            <a:r>
              <a:rPr lang="da-DK" baseline="0" dirty="0" smtClean="0"/>
              <a:t>det vil patienten med en svær og dødelig hjerneskade netop ikke kunne præstere. Desuden er bevægelsen en automatisme. Dvs. den ændrer ikke karakter fra </a:t>
            </a:r>
            <a:r>
              <a:rPr lang="da-DK" baseline="0" dirty="0" smtClean="0"/>
              <a:t>f.eks. </a:t>
            </a:r>
            <a:r>
              <a:rPr lang="da-DK" baseline="0" dirty="0" smtClean="0"/>
              <a:t>at være bøjning til strækning. </a:t>
            </a:r>
            <a:r>
              <a:rPr lang="da-DK" baseline="0" dirty="0" smtClean="0"/>
              <a:t>Spinalreflekser </a:t>
            </a:r>
            <a:r>
              <a:rPr lang="da-DK" baseline="0" dirty="0" smtClean="0"/>
              <a:t>rangerer generelt fra helt diskrete ryk til kraftfulde, tydelige bevægelser.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Dette slide illustrerer afværgebevægelser. Bevægelse af benet: trækker tilsyneladende benet til sig. Tå-fleksion: bøjer tæer. </a:t>
            </a:r>
            <a:r>
              <a:rPr lang="da-DK" baseline="0" dirty="0" err="1" smtClean="0"/>
              <a:t>Plantar</a:t>
            </a:r>
            <a:r>
              <a:rPr lang="da-DK" baseline="0" dirty="0" smtClean="0"/>
              <a:t> fleksion: bøjer foden nedad.  </a:t>
            </a:r>
            <a:r>
              <a:rPr lang="da-DK" baseline="0" dirty="0" err="1" smtClean="0"/>
              <a:t>Abdominal</a:t>
            </a:r>
            <a:r>
              <a:rPr lang="da-DK" baseline="0" dirty="0" smtClean="0"/>
              <a:t> refleks: rytmisk sammentrækning af mavemusklerne (når kraftige kan det ligne en vejrtrækning under apnøtesten). Fleksion af armene: trækker tilsyneladende armen til sig.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Se </a:t>
            </a:r>
            <a:r>
              <a:rPr lang="da-DK" baseline="0" dirty="0"/>
              <a:t>slide </a:t>
            </a:r>
            <a:r>
              <a:rPr lang="da-DK" baseline="0" dirty="0" smtClean="0"/>
              <a:t>7 </a:t>
            </a:r>
            <a:r>
              <a:rPr lang="da-DK" baseline="0" dirty="0"/>
              <a:t>for anbefalinger ved usikkerhed. 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CD126-30C1-954D-B268-8EB192EB8BE0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881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Det bliver lidt mere vanskeligt, når der ses </a:t>
            </a:r>
            <a:r>
              <a:rPr lang="da-DK" baseline="0" dirty="0" smtClean="0"/>
              <a:t>komplekse spinalreflekser </a:t>
            </a:r>
            <a:r>
              <a:rPr lang="da-DK" baseline="0" dirty="0" smtClean="0"/>
              <a:t>og </a:t>
            </a:r>
            <a:r>
              <a:rPr lang="da-DK" baseline="0" dirty="0" smtClean="0"/>
              <a:t>det kan </a:t>
            </a:r>
            <a:r>
              <a:rPr lang="da-DK" baseline="0" dirty="0" smtClean="0"/>
              <a:t>give anledning til usikkerhed. Se slide 7 for anbefalinger ved usikkerhed.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Ekstension/pronation af armene ligner </a:t>
            </a:r>
            <a:r>
              <a:rPr lang="da-DK" baseline="0" dirty="0" err="1" smtClean="0"/>
              <a:t>decerebreringsrigiditet</a:t>
            </a:r>
            <a:r>
              <a:rPr lang="da-DK" baseline="0" dirty="0" smtClean="0"/>
              <a:t>, som netop er tegn på svær hjerneskade. Tilsyneladende strækkes armen og drejes indad. Refleksen udløses fra de nederste rygmarvsniveauer i nakken.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Lazarus er en kraftig refleks, som kan </a:t>
            </a:r>
            <a:r>
              <a:rPr lang="da-DK" baseline="0" dirty="0" err="1" smtClean="0"/>
              <a:t>indholde</a:t>
            </a:r>
            <a:r>
              <a:rPr lang="da-DK" baseline="0" dirty="0" smtClean="0"/>
              <a:t>: gåsehud, bøjning af armene så de krydser over brystet, </a:t>
            </a:r>
            <a:r>
              <a:rPr lang="da-DK" baseline="0" dirty="0" err="1" smtClean="0"/>
              <a:t>opistotonus</a:t>
            </a:r>
            <a:r>
              <a:rPr lang="da-DK" baseline="0" dirty="0" smtClean="0"/>
              <a:t> helt eller delvist, så den døde nærmest sidder op. Det er meget sjældent set.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err="1" smtClean="0"/>
              <a:t>Myoklonier</a:t>
            </a:r>
            <a:r>
              <a:rPr lang="da-DK" baseline="0" dirty="0" smtClean="0"/>
              <a:t> i ansigtet: små muskeltrækninger (som ”tics”)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Profus sved, </a:t>
            </a:r>
            <a:r>
              <a:rPr lang="da-DK" baseline="0" dirty="0" err="1" smtClean="0"/>
              <a:t>blushing</a:t>
            </a:r>
            <a:r>
              <a:rPr lang="da-DK" baseline="0" dirty="0" smtClean="0"/>
              <a:t> (og </a:t>
            </a:r>
            <a:r>
              <a:rPr lang="da-DK" baseline="0" dirty="0" err="1" smtClean="0"/>
              <a:t>piloerektion</a:t>
            </a:r>
            <a:r>
              <a:rPr lang="da-DK" baseline="0" dirty="0" smtClean="0"/>
              <a:t>): kraftig sved, rødmen (og rejsning af hårene på kroppen/gåsehud).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CD126-30C1-954D-B268-8EB192EB8BE0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6341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Tilstedeværelse</a:t>
            </a:r>
            <a:r>
              <a:rPr lang="da-DK" baseline="0" dirty="0"/>
              <a:t> af spinale reflekser kan være årsag til, at et forløb forhales. Det er væsentligt, at et forløb ikke bliver alt for forsinket, men det er imidlertid endnu mere vigtigt, at der </a:t>
            </a:r>
            <a:r>
              <a:rPr lang="da-DK" baseline="0" dirty="0" smtClean="0"/>
              <a:t>fra alle parter i forløbet er </a:t>
            </a:r>
            <a:r>
              <a:rPr lang="da-DK" baseline="0" dirty="0"/>
              <a:t>tillid til, at patienten virkelig ER død, når diagnosen er stillet. Til tider kan spinalreflekser være meget livlige og komplekse, hvilket kan stille selv den mest erfarne undersøger i tvivl. I disse tilfælde må usikkerheden ryddes af vejen med de foreslåede tiltag også selv om det kan betyde, at tidsforløbet forlænges. 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CD126-30C1-954D-B268-8EB192EB8BE0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4567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Pårørendefolderen</a:t>
            </a:r>
            <a:r>
              <a:rPr lang="da-DK" baseline="0" dirty="0"/>
              <a:t> er tilgængelig på </a:t>
            </a:r>
            <a:r>
              <a:rPr lang="da-DK" dirty="0"/>
              <a:t>www.organdonation.dk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a-DK" sz="1200" b="1" dirty="0"/>
              <a:t> Her står</a:t>
            </a:r>
            <a:r>
              <a:rPr lang="da-DK" sz="1200" b="1" dirty="0" smtClean="0"/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a-DK" sz="1200" b="1" dirty="0" smtClean="0"/>
              <a:t>”Hvorfor kan der være reflekser fra kroppen, når man er</a:t>
            </a:r>
            <a:r>
              <a:rPr lang="da-DK" sz="1200" b="1" baseline="0" dirty="0" smtClean="0"/>
              <a:t> død?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a-DK" sz="1200" b="0" baseline="0" dirty="0" smtClean="0"/>
              <a:t>Efter hjernedøden er indtrådt, kan der være ufrivillige reflekser fra kroppen, f.eks. vandladning og sveddannelse samt i nogle tilfælde bevægelser af arme og ben. Disse reflekser er styret fra rygmarven og ikke af hjernen.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a-DK" sz="1200" b="0" baseline="0" dirty="0" smtClean="0"/>
              <a:t>Patienten er død </a:t>
            </a:r>
            <a:r>
              <a:rPr lang="da-DK" sz="1200" b="0" baseline="0" smtClean="0"/>
              <a:t>og reflekserne er ikke tegn på liv.”</a:t>
            </a:r>
            <a:endParaRPr lang="da-DK" sz="1200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CD126-30C1-954D-B268-8EB192EB8BE0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5201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CD126-30C1-954D-B268-8EB192EB8BE0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914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0FB15F7D-B32F-5041-9410-BCC2F9E6ED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820221-F03B-AC43-9C3D-228DAAF8F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496" y="2227630"/>
            <a:ext cx="7434469" cy="1793839"/>
          </a:xfrm>
        </p:spPr>
        <p:txBody>
          <a:bodyPr anchor="b"/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Forside 1 er blå med dråber på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D3AF034-B934-5B4E-9C92-CAD5E5FFDD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138" y="4364918"/>
            <a:ext cx="9144000" cy="52757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Underoverskrift her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67860BB0-5A36-4E40-8D0F-15D96BC56C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8624" y="367083"/>
            <a:ext cx="3373231" cy="80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9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97DD7-6B11-A44C-AB73-11D05D06B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954811"/>
            <a:ext cx="5256212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9C20A236-45B9-8444-B81A-705BCE0EDE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3035302"/>
            <a:ext cx="5256210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7" name="Pladsholder til billede 10">
            <a:extLst>
              <a:ext uri="{FF2B5EF4-FFF2-40B4-BE49-F238E27FC236}">
                <a16:creationId xmlns:a16="http://schemas.microsoft.com/office/drawing/2014/main" id="{3A85614E-8512-48A2-9CF6-627AED289E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91266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E6E33BC-6998-4A8A-8E4C-890F1FE52C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D4D8E4-8BF4-4AA3-8902-99E110B6B98B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DDDB56C-A875-46CD-B2B9-83DD69FDEC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555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9293902-D7F0-3047-84CE-63E82D9CF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BB978F9-C091-42E1-A686-3F0CF31907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436" y="1264675"/>
            <a:ext cx="6948055" cy="120505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Almindelig tekstside uden grafisk baggrund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36045C7-2DB3-4BFF-A2C1-92C84A65C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2539" y="3035302"/>
            <a:ext cx="4689674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DCA6FECE-36D3-473F-B03C-CFF05533A6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7439" y="3041743"/>
            <a:ext cx="4689674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890B0AD-22A3-4F14-BE7F-62A77F1763A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9548B67-77F8-4D2C-881B-EE2E37DCFAF2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8156926-E996-4D4B-8D05-62E61D3163F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2579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9293902-D7F0-3047-84CE-63E82D9CF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E603E7B-1F0E-4C1E-8193-7877D4ED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5FF8-A9D2-4DE2-8D09-89CE9C388AA0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4509D49-2686-405F-A721-61EF0A01B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3845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eblå baggrund med drå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8B8C9A1E-52B7-4187-9204-0CB38647C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0932" y="0"/>
            <a:ext cx="12462933" cy="70104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098DD98-0081-4FAA-A4FF-9587F52FF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3EBEAE2-5C69-4382-B2FA-D9E92D77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587C-4872-4B89-A24F-7A9C242534C8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EF0E8EA-0131-4431-ACE4-CF66933BCD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1384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ggrund med drå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24C242B-250F-4BDA-B918-4C104268F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697C01-AE1D-42B5-B3B2-008778A2F8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776611"/>
            <a:ext cx="10404475" cy="92948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Brug dette slide til at lave</a:t>
            </a:r>
            <a:br>
              <a:rPr lang="da-DK" dirty="0"/>
            </a:br>
            <a:r>
              <a:rPr lang="da-DK" dirty="0"/>
              <a:t> et </a:t>
            </a:r>
            <a:r>
              <a:rPr lang="da-DK" dirty="0" err="1"/>
              <a:t>startslide</a:t>
            </a:r>
            <a:r>
              <a:rPr lang="da-DK" dirty="0"/>
              <a:t> til et afsnit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C9C740E-8135-481D-A2A9-5D1A9970DE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14958AE-F390-4334-A708-62DCD00F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C418-554C-4715-80FE-BE53535E4BD8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8328BEC-C80F-416A-997B-5D7A345D5A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67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97DD7-6B11-A44C-AB73-11D05D06B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024" y="954811"/>
            <a:ext cx="5256212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D4832DDB-7A23-4C57-9738-A89908ADF2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9024" y="3035302"/>
            <a:ext cx="5256212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79D1FBF-6248-4E70-91EA-D3301E91E5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68508" y="500571"/>
            <a:ext cx="2962662" cy="6049755"/>
          </a:xfrm>
          <a:prstGeom prst="rect">
            <a:avLst/>
          </a:prstGeom>
        </p:spPr>
      </p:pic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E681325-5E49-4398-AA31-EE1A63BF03F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7CD3627-297B-4617-A376-43D8BE1DB258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1F0DE6-78C2-4757-B561-43E71E4996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50FA271-FDC1-4951-8B6A-3D1774C43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90376" y="1369922"/>
            <a:ext cx="364137" cy="36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22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97DD7-6B11-A44C-AB73-11D05D06B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436" y="954811"/>
            <a:ext cx="5248565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118" y="500571"/>
            <a:ext cx="2962662" cy="6049755"/>
          </a:xfrm>
          <a:prstGeom prst="rect">
            <a:avLst/>
          </a:prstGeom>
        </p:spPr>
      </p:pic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D4832DDB-7A23-4C57-9738-A89908ADF2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9024" y="3035302"/>
            <a:ext cx="5246976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9D2D3C4-2FE4-4079-B1E5-489C6DCA246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486100-A7DF-42CD-9B0B-B77727157105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13B7B9F-D81D-4DD4-976C-CEDF046135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4DFD4A1-664A-47E7-ABE2-98DF541ED1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90376" y="1360090"/>
            <a:ext cx="364137" cy="36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15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r="36632" b="2689"/>
          <a:stretch/>
        </p:blipFill>
        <p:spPr>
          <a:xfrm>
            <a:off x="-14452" y="-11062"/>
            <a:ext cx="5472752" cy="68801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A97DD7-6B11-A44C-AB73-11D05D06B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954811"/>
            <a:ext cx="5256212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A9B749E7-2D41-1942-B592-0F9A4DB661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5238" y="3035302"/>
            <a:ext cx="5256210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6E0FBD1-751A-4A22-9642-CAC0629668F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DA2B7A0-77C2-48C5-AFDE-E62C0C26859F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C1A3036-0A25-42CC-B3C9-9546D3C971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92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97DD7-6B11-A44C-AB73-11D05D06B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5237" y="954811"/>
            <a:ext cx="5246976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A9B749E7-2D41-1942-B592-0F9A4DB661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5237" y="3035302"/>
            <a:ext cx="5246976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CEC4CA2-09D4-43DC-BA5A-06B042FC5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17"/>
          <a:stretch/>
        </p:blipFill>
        <p:spPr>
          <a:xfrm>
            <a:off x="0" y="0"/>
            <a:ext cx="5477691" cy="6895770"/>
          </a:xfrm>
          <a:prstGeom prst="rect">
            <a:avLst/>
          </a:prstGeom>
        </p:spPr>
      </p:pic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317C4AB-9E4C-4F2E-93AC-3461A5E2A4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AEF944E-9F37-434A-BB1B-960D1FD440D1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902BDEB-0CA8-47DB-BB3F-BA79885D94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9648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6E03658-E721-435E-8D1E-F31F745E4F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78"/>
          <a:stretch/>
        </p:blipFill>
        <p:spPr>
          <a:xfrm flipH="1">
            <a:off x="6710285" y="0"/>
            <a:ext cx="5477301" cy="685800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DC07847-C7E8-4FC3-AE25-8C6378DB95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436" y="954811"/>
            <a:ext cx="4351318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22FC66E2-1D77-4953-9A8D-080F1BB138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437" y="3035302"/>
            <a:ext cx="5248562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1AC067A-6B29-4065-A8E2-29881D7A807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749CF4-AE5D-4B72-8D53-AD5C5D735BE1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7B4D7EB-EFDA-4F7A-AEF2-8CD5A4019A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27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9B331691-81B6-6D40-8ED8-D04A5D12D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E396130-2DA9-FA4F-A542-0BC1F3B6FA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D9E9F91-3928-4859-BD8F-850DE01378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496" y="2227630"/>
            <a:ext cx="7434469" cy="1793839"/>
          </a:xfrm>
        </p:spPr>
        <p:txBody>
          <a:bodyPr anchor="b"/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Forside 2 er blå med dråber på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8609712-B46B-411B-A0E1-10AB82BB83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138" y="4364918"/>
            <a:ext cx="9144000" cy="52757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247563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F8AC5961-2AE4-4D78-A262-909D8BCC9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87" r="40"/>
          <a:stretch/>
        </p:blipFill>
        <p:spPr>
          <a:xfrm>
            <a:off x="1" y="0"/>
            <a:ext cx="5472752" cy="685396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EE14D22-E11C-4544-BC78-854E987AD8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06C32D2F-C381-450B-BAE3-750578BCA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954811"/>
            <a:ext cx="5256212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701988B6-3FA0-4875-B1C6-59722A0BF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3035302"/>
            <a:ext cx="5256213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AD1CD19-2F6C-460F-B669-7C92067E55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9C3704-D0D7-486C-B7BB-A937CB600AC7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C0AFC8-1EDD-4F4B-8E56-C19BD9CACC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251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7" r="17757"/>
          <a:stretch/>
        </p:blipFill>
        <p:spPr>
          <a:xfrm>
            <a:off x="6714701" y="0"/>
            <a:ext cx="5472752" cy="6929828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AC3B0FE-2827-474F-95C1-ED3EF807B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436" y="954811"/>
            <a:ext cx="5248564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9C04AA23-6D8C-47B2-B55A-E09D00AE3A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437" y="3035302"/>
            <a:ext cx="5248562" cy="28352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CF52B1D-5561-47B7-87EC-D0DFA3D2300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BE03DCA-1927-499E-BDC7-14AB9D4829C6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9BF9514-B8FF-4443-83F4-A463FE0049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1244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t="13117" r="51380" b="11513"/>
          <a:stretch/>
        </p:blipFill>
        <p:spPr>
          <a:xfrm flipH="1">
            <a:off x="6719249" y="0"/>
            <a:ext cx="5472752" cy="685800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3138027-8993-427A-8A9A-E05FFA464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436" y="954811"/>
            <a:ext cx="5248564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46E065D9-94C5-4E0B-8642-472BE0BB5F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437" y="3035302"/>
            <a:ext cx="5248562" cy="28352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49FAEC5-325B-416C-8FAF-339BE7C8EEA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15E1751-9197-4F4C-85A7-3080399DBC9D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6F6079E-CEFE-44BF-A857-696AC29A7E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8778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3" r="11679"/>
          <a:stretch/>
        </p:blipFill>
        <p:spPr>
          <a:xfrm>
            <a:off x="1" y="4032"/>
            <a:ext cx="5472752" cy="68539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A97DD7-6B11-A44C-AB73-11D05D06B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954811"/>
            <a:ext cx="5256212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8E7380C1-4CCE-441D-82FA-69BAD4460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5939" y="3035302"/>
            <a:ext cx="5246274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72A548-C5EB-4776-9E16-5DD3AC845DF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7F0B2E7-C3AA-429D-BDBA-B78D5ACFAFD7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9B8D4AF-B75A-4428-8D6E-48D454A41B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1994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6" t="1720" r="12829" b="4106"/>
          <a:stretch/>
        </p:blipFill>
        <p:spPr>
          <a:xfrm>
            <a:off x="6782939" y="-16941"/>
            <a:ext cx="5472751" cy="6895413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4534C79-F090-4118-8828-CDF602CDED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437" y="954811"/>
            <a:ext cx="5248562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5F570295-6CCC-4C74-805D-55B9B3DEA6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437" y="3035302"/>
            <a:ext cx="5248562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B6CDCEF-7BB7-4681-B0C1-B48961C7D9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28E172-4DC5-4D30-88AA-260C3B3E9508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589A40F-09F9-48E1-BABD-C46013B151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3625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og teks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97DD7-6B11-A44C-AB73-11D05D06B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954811"/>
            <a:ext cx="5256212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8E7380C1-4CCE-441D-82FA-69BAD4460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5940" y="3035302"/>
            <a:ext cx="5256212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E8D3825-CBFC-45D9-AF86-38E14C387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4" b="7970"/>
          <a:stretch/>
        </p:blipFill>
        <p:spPr>
          <a:xfrm>
            <a:off x="1" y="-3296"/>
            <a:ext cx="5472752" cy="6864823"/>
          </a:xfrm>
          <a:prstGeom prst="rect">
            <a:avLst/>
          </a:prstGeom>
        </p:spPr>
      </p:pic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9C41E01-FC1C-4280-9611-9DEA5A7AAE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C182BD-2260-4588-BA34-E412055E7EC8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7EF96B9-7127-43C1-85F5-C12840F6D2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064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30F46E75-441E-E846-B327-DE13DEF99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000"/>
          <a:stretch/>
        </p:blipFill>
        <p:spPr>
          <a:xfrm>
            <a:off x="0" y="0"/>
            <a:ext cx="5486396" cy="685800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0D1F59-EDDD-4AA4-AA95-4EDBB2D0A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954811"/>
            <a:ext cx="5256212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432E1381-7723-4A05-A37A-97900A9C51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3035302"/>
            <a:ext cx="5256210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513E0788-E9AE-4673-B318-F0749F8A0D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255287-A407-412E-9B5C-C99FD995BDF6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3F733C57-3FEC-4209-A33F-F089F7DA7D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872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6DCE671-E45F-D145-85FF-59AB314CE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74" r="53804" b="2174"/>
          <a:stretch/>
        </p:blipFill>
        <p:spPr>
          <a:xfrm>
            <a:off x="0" y="0"/>
            <a:ext cx="5486396" cy="685800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C1AE287-A571-4A3F-B91E-6ACFB9FD10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954811"/>
            <a:ext cx="5256212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742A980A-4889-4653-BBFD-EE50933ED1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3035302"/>
            <a:ext cx="5256210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7729645-7FA7-432C-B8DC-F454A6CBC26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3745F92-A832-4A46-AD5C-DC002EE66238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0080E93-FD33-42A6-945A-71C1741EAB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656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0FB15F7D-B32F-5041-9410-BCC2F9E6E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093" r="19907"/>
          <a:stretch/>
        </p:blipFill>
        <p:spPr>
          <a:xfrm>
            <a:off x="0" y="0"/>
            <a:ext cx="5486395" cy="685800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F64317D-81E5-4A7A-8F78-C8B12F5B9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954811"/>
            <a:ext cx="5256212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646B7990-E338-470D-98BE-C3CC8BCE0C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3035302"/>
            <a:ext cx="5256210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039F62B-45D1-4BA9-A9C9-8C29923A4B1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F4FC850-19A6-4BC8-B7FA-D2A4A8E096BC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F30D611-A517-417C-ACA0-0BA04EA51A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788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0F46E75-441E-E846-B327-DE13DEF99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000"/>
          <a:stretch/>
        </p:blipFill>
        <p:spPr>
          <a:xfrm>
            <a:off x="6709971" y="0"/>
            <a:ext cx="5486396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A97DD7-6B11-A44C-AB73-11D05D06B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024" y="954811"/>
            <a:ext cx="5246976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6B9411A0-4B24-4010-8AE8-F9DEFAD0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9025" y="3035301"/>
            <a:ext cx="5246975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31AD55A-A49A-4A4B-A0BA-E683A201F3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E57A127-B865-4FD4-913E-59FBB99B710E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D0F68C9-4E11-45DF-BD5C-D96C01544B3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248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6DCE671-E45F-D145-85FF-59AB314CE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74" r="53804" b="2174"/>
          <a:stretch/>
        </p:blipFill>
        <p:spPr>
          <a:xfrm>
            <a:off x="6709280" y="0"/>
            <a:ext cx="5486396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A97DD7-6B11-A44C-AB73-11D05D06B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436" y="954811"/>
            <a:ext cx="5248565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470961E6-DA42-43FF-ABF7-34A9BDA43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9024" y="3035302"/>
            <a:ext cx="5246976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A4959C5-C226-44EE-AE17-98ECEF22CA7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47286-5711-42E3-AF51-8AA1E3B55A3B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EFBCB54-08DA-4782-A42B-DC75421D77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713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FB15F7D-B32F-5041-9410-BCC2F9E6E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093" r="19907"/>
          <a:stretch/>
        </p:blipFill>
        <p:spPr>
          <a:xfrm>
            <a:off x="6711473" y="3"/>
            <a:ext cx="548639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A97DD7-6B11-A44C-AB73-11D05D06B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024" y="954811"/>
            <a:ext cx="5246976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C4471FAD-2799-463D-A440-F6A93A7856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9025" y="3035302"/>
            <a:ext cx="5246975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878A958-CF75-4FD7-8E34-112348AAFA4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1757B66-04C0-4D63-8B3E-DD9E2EAE21DB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EED951C-8198-457A-995C-494D4CBE66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709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97DD7-6B11-A44C-AB73-11D05D06B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819" y="954811"/>
            <a:ext cx="5250181" cy="16039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dirty="0"/>
              <a:t>Tekst med billede eller grafik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47DE7F14-7EA8-B94D-A3CD-7D66C6D6D8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3DDD89A8-04C7-4E8D-A48D-78AFFA5427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7437" y="3035302"/>
            <a:ext cx="5248562" cy="2835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Pladsholder til billede 10">
            <a:extLst>
              <a:ext uri="{FF2B5EF4-FFF2-40B4-BE49-F238E27FC236}">
                <a16:creationId xmlns:a16="http://schemas.microsoft.com/office/drawing/2014/main" id="{6E9B691D-A2E5-4250-A909-575A980A1E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0734" y="0"/>
            <a:ext cx="5491266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0A4C7FB-3F1F-48F9-8D90-B47C1F216CA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8FFE9A3-1682-45FD-AAEA-74155B0E0D73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0773432-8D3A-4351-8549-773BE8417D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617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17D7642-3258-7F49-BC50-8D21E73C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40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B2C96C4-4C62-B246-96F8-6DAC4B728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6" name="Pladsholder til dato 3">
            <a:extLst>
              <a:ext uri="{FF2B5EF4-FFF2-40B4-BE49-F238E27FC236}">
                <a16:creationId xmlns:a16="http://schemas.microsoft.com/office/drawing/2014/main" id="{2F9DEA4D-5BC0-46BE-9602-CCD5283F0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15070" y="6393296"/>
            <a:ext cx="1276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B529541F-321D-48D7-B2D9-C9A782B0ACB6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094EB468-D587-46C6-8939-333B2EBEE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0905" y="6393296"/>
            <a:ext cx="5703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EC3C5A53-63B3-440C-885B-99BD1D9B0B2D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839B93D1-8ED5-4F22-B869-29BCE7DA34EC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1326308" y="360785"/>
            <a:ext cx="501602" cy="5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4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726" r:id="rId3"/>
    <p:sldLayoutId id="2147483727" r:id="rId4"/>
    <p:sldLayoutId id="2147483728" r:id="rId5"/>
    <p:sldLayoutId id="2147483709" r:id="rId6"/>
    <p:sldLayoutId id="2147483713" r:id="rId7"/>
    <p:sldLayoutId id="2147483714" r:id="rId8"/>
    <p:sldLayoutId id="2147483663" r:id="rId9"/>
    <p:sldLayoutId id="2147483661" r:id="rId10"/>
    <p:sldLayoutId id="2147483724" r:id="rId11"/>
    <p:sldLayoutId id="2147483662" r:id="rId12"/>
    <p:sldLayoutId id="2147483722" r:id="rId13"/>
    <p:sldLayoutId id="2147483717" r:id="rId14"/>
    <p:sldLayoutId id="2147483708" r:id="rId15"/>
    <p:sldLayoutId id="2147483718" r:id="rId16"/>
    <p:sldLayoutId id="2147483688" r:id="rId17"/>
    <p:sldLayoutId id="2147483720" r:id="rId18"/>
    <p:sldLayoutId id="2147483723" r:id="rId19"/>
    <p:sldLayoutId id="2147483721" r:id="rId20"/>
    <p:sldLayoutId id="2147483697" r:id="rId21"/>
    <p:sldLayoutId id="2147483689" r:id="rId22"/>
    <p:sldLayoutId id="2147483700" r:id="rId23"/>
    <p:sldLayoutId id="2147483691" r:id="rId24"/>
    <p:sldLayoutId id="2147483725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svg"/><Relationship Id="rId9" Type="http://schemas.openxmlformats.org/officeDocument/2006/relationships/image" Target="../media/image26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gandonation.dk/guideline/" TargetMode="External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78D79-81B0-4A18-89D7-06FEC825A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496" y="2569006"/>
            <a:ext cx="7434469" cy="1793839"/>
          </a:xfrm>
        </p:spPr>
        <p:txBody>
          <a:bodyPr/>
          <a:lstStyle/>
          <a:p>
            <a:r>
              <a:rPr lang="da-DK" dirty="0" smtClean="0"/>
              <a:t>Spinalreflekser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0C2960-A4E6-40CB-9407-5EAAD8A9E9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26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238BE07-9CB1-477A-8A47-0E5F7A24C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3150">
            <a:off x="1655243" y="666984"/>
            <a:ext cx="2746188" cy="55240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4E5E2677-6B55-41B5-A356-AF040F3A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1419504"/>
            <a:ext cx="4876799" cy="1603931"/>
          </a:xfrm>
        </p:spPr>
        <p:txBody>
          <a:bodyPr>
            <a:normAutofit fontScale="90000"/>
          </a:bodyPr>
          <a:lstStyle/>
          <a:p>
            <a:r>
              <a:rPr lang="da-DK" dirty="0"/>
              <a:t>Information til pårørende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186B938A-6426-4750-A19E-827B0A1189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2773180"/>
            <a:ext cx="4996718" cy="3097397"/>
          </a:xfrm>
        </p:spPr>
        <p:txBody>
          <a:bodyPr>
            <a:normAutofit/>
          </a:bodyPr>
          <a:lstStyle/>
          <a:p>
            <a:r>
              <a:rPr lang="da-DK" dirty="0"/>
              <a:t>Pårørende kan blive forskrækkede over at se spinalreflekser.</a:t>
            </a:r>
          </a:p>
          <a:p>
            <a:endParaRPr lang="da-DK" dirty="0"/>
          </a:p>
          <a:p>
            <a:r>
              <a:rPr lang="da-DK" dirty="0"/>
              <a:t>Forbered dem på muligheden for </a:t>
            </a:r>
            <a:r>
              <a:rPr lang="da-DK" dirty="0" smtClean="0"/>
              <a:t>spinalreflekser.</a:t>
            </a:r>
            <a:endParaRPr lang="da-DK" dirty="0"/>
          </a:p>
          <a:p>
            <a:endParaRPr lang="da-DK" dirty="0"/>
          </a:p>
          <a:p>
            <a:r>
              <a:rPr lang="da-DK" dirty="0"/>
              <a:t>Hent hjælp i Sundhedsstyrelsens folder: ”Til pårørende om hjernedød og organdonation</a:t>
            </a:r>
            <a:r>
              <a:rPr lang="da-DK" dirty="0" smtClean="0"/>
              <a:t>”.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5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4D7DB7-BC57-479C-954E-C7644A0E4E0D}"/>
              </a:ext>
            </a:extLst>
          </p:cNvPr>
          <p:cNvSpPr/>
          <p:nvPr/>
        </p:nvSpPr>
        <p:spPr>
          <a:xfrm>
            <a:off x="-285605" y="-217998"/>
            <a:ext cx="12575575" cy="72132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7C215B4-260A-416E-8630-C974DA306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0194" y="2788284"/>
            <a:ext cx="1011612" cy="1011612"/>
          </a:xfrm>
          <a:prstGeom prst="rect">
            <a:avLst/>
          </a:prstGeom>
        </p:spPr>
      </p:pic>
      <p:sp>
        <p:nvSpPr>
          <p:cNvPr id="6" name="Undertitel 2">
            <a:extLst>
              <a:ext uri="{FF2B5EF4-FFF2-40B4-BE49-F238E27FC236}">
                <a16:creationId xmlns:a16="http://schemas.microsoft.com/office/drawing/2014/main" id="{7CF5BFD4-04F5-4499-A4F8-8CDCB471EF53}"/>
              </a:ext>
            </a:extLst>
          </p:cNvPr>
          <p:cNvSpPr txBox="1">
            <a:spLocks/>
          </p:cNvSpPr>
          <p:nvPr/>
        </p:nvSpPr>
        <p:spPr>
          <a:xfrm>
            <a:off x="2154244" y="5566453"/>
            <a:ext cx="7883511" cy="67739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da-DK" sz="1400" dirty="0">
                <a:solidFill>
                  <a:schemeClr val="bg1"/>
                </a:solidFill>
              </a:rPr>
              <a:t>Præsentationen er udarbejdet af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da-DK" sz="1400" dirty="0">
                <a:solidFill>
                  <a:schemeClr val="bg1"/>
                </a:solidFill>
              </a:rPr>
              <a:t>Dansk Center for Organdonation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da-DK" sz="1400" dirty="0" smtClean="0">
                <a:solidFill>
                  <a:schemeClr val="bg1"/>
                </a:solidFill>
              </a:rPr>
              <a:t>Januar 2022</a:t>
            </a:r>
            <a:endParaRPr lang="da-DK" sz="14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da-DK" sz="14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87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0925" y="540327"/>
            <a:ext cx="6948055" cy="1097279"/>
          </a:xfrm>
        </p:spPr>
        <p:txBody>
          <a:bodyPr/>
          <a:lstStyle/>
          <a:p>
            <a:pPr algn="ctr"/>
            <a:r>
              <a:rPr lang="da-DK" dirty="0"/>
              <a:t>Hvad er spinalreflekser?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6"/>
          </p:nvPr>
        </p:nvSpPr>
        <p:spPr>
          <a:xfrm>
            <a:off x="847438" y="1845424"/>
            <a:ext cx="10424907" cy="449098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a-DK" dirty="0" smtClean="0"/>
              <a:t>Spinalreflekser er svar </a:t>
            </a:r>
            <a:r>
              <a:rPr lang="da-DK" dirty="0"/>
              <a:t>fra rygmarven på </a:t>
            </a:r>
            <a:r>
              <a:rPr lang="da-DK" dirty="0" smtClean="0"/>
              <a:t>kropsstimuli og er aldrig viljebestemte. </a:t>
            </a:r>
          </a:p>
          <a:p>
            <a:pPr marL="0" indent="0">
              <a:lnSpc>
                <a:spcPct val="150000"/>
              </a:lnSpc>
              <a:buNone/>
            </a:pPr>
            <a:endParaRPr lang="da-DK" dirty="0"/>
          </a:p>
          <a:p>
            <a:pPr>
              <a:lnSpc>
                <a:spcPct val="150000"/>
              </a:lnSpc>
            </a:pPr>
            <a:r>
              <a:rPr lang="da-DK" dirty="0"/>
              <a:t>Hjernen dæmper </a:t>
            </a:r>
            <a:r>
              <a:rPr lang="da-DK" dirty="0" smtClean="0"/>
              <a:t>under normale forhold refleksbuerne </a:t>
            </a:r>
            <a:r>
              <a:rPr lang="da-DK" dirty="0"/>
              <a:t>i </a:t>
            </a:r>
            <a:r>
              <a:rPr lang="da-DK" dirty="0" smtClean="0"/>
              <a:t>rygmarven, men når </a:t>
            </a:r>
            <a:r>
              <a:rPr lang="da-DK" dirty="0"/>
              <a:t>hjernen er død, er der ingen </a:t>
            </a:r>
            <a:r>
              <a:rPr lang="da-DK" dirty="0" smtClean="0"/>
              <a:t>dæmpning af reflekserne. </a:t>
            </a:r>
          </a:p>
          <a:p>
            <a:pPr marL="0" indent="0">
              <a:lnSpc>
                <a:spcPct val="150000"/>
              </a:lnSpc>
              <a:buNone/>
            </a:pPr>
            <a:endParaRPr lang="da-DK" dirty="0"/>
          </a:p>
          <a:p>
            <a:pPr>
              <a:lnSpc>
                <a:spcPct val="150000"/>
              </a:lnSpc>
            </a:pPr>
            <a:r>
              <a:rPr lang="da-DK" dirty="0" smtClean="0"/>
              <a:t>Ved hjernedød får rygmarven stadig </a:t>
            </a:r>
            <a:r>
              <a:rPr lang="da-DK" dirty="0"/>
              <a:t>blodforsyning. </a:t>
            </a:r>
            <a:endParaRPr lang="da-DK" dirty="0" smtClean="0"/>
          </a:p>
          <a:p>
            <a:pPr marL="0" indent="0">
              <a:lnSpc>
                <a:spcPct val="150000"/>
              </a:lnSpc>
              <a:buNone/>
            </a:pPr>
            <a:endParaRPr lang="da-DK" dirty="0"/>
          </a:p>
          <a:p>
            <a:pPr>
              <a:lnSpc>
                <a:spcPct val="150000"/>
              </a:lnSpc>
            </a:pPr>
            <a:r>
              <a:rPr lang="da-DK" dirty="0" smtClean="0"/>
              <a:t>Reflekserne aktiveres ved </a:t>
            </a:r>
            <a:r>
              <a:rPr lang="da-DK" dirty="0"/>
              <a:t>små stimuli og (sjældent) spontant efter hjernedød. </a:t>
            </a:r>
            <a:endParaRPr lang="da-DK" dirty="0" smtClean="0"/>
          </a:p>
          <a:p>
            <a:pPr marL="0" indent="0">
              <a:lnSpc>
                <a:spcPct val="150000"/>
              </a:lnSpc>
              <a:buNone/>
            </a:pPr>
            <a:endParaRPr lang="da-DK" dirty="0"/>
          </a:p>
          <a:p>
            <a:pPr>
              <a:lnSpc>
                <a:spcPct val="150000"/>
              </a:lnSpc>
            </a:pPr>
            <a:r>
              <a:rPr lang="da-DK" dirty="0"/>
              <a:t>Bevægelserne er </a:t>
            </a:r>
            <a:r>
              <a:rPr lang="da-DK" dirty="0" smtClean="0"/>
              <a:t>automatiserede og modsiger </a:t>
            </a:r>
            <a:r>
              <a:rPr lang="da-DK" dirty="0"/>
              <a:t>ikke diagnosen hjernedød.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21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47436" y="0"/>
            <a:ext cx="5248565" cy="25128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dirty="0">
                <a:solidFill>
                  <a:srgbClr val="004567"/>
                </a:solidFill>
              </a:rPr>
              <a:t>Spinalreflekser kan f.eks. udløses af: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5"/>
          </p:nvPr>
        </p:nvSpPr>
        <p:spPr>
          <a:xfrm>
            <a:off x="849024" y="2068643"/>
            <a:ext cx="5246976" cy="3801935"/>
          </a:xfrm>
        </p:spPr>
        <p:txBody>
          <a:bodyPr/>
          <a:lstStyle/>
          <a:p>
            <a:pPr>
              <a:buFontTx/>
              <a:buChar char="•"/>
            </a:pPr>
            <a:r>
              <a:rPr lang="da-DK" dirty="0"/>
              <a:t>Passiv fleksion af nakken /passiv bevægelse af hovedet (f.eks. ved forflytning eller ved soignering</a:t>
            </a:r>
            <a:r>
              <a:rPr lang="da-DK" dirty="0" smtClean="0"/>
              <a:t>).</a:t>
            </a:r>
            <a:endParaRPr lang="da-DK" dirty="0"/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r>
              <a:rPr lang="da-DK" dirty="0"/>
              <a:t>Sensoriske stimuli (f.eks. ved </a:t>
            </a:r>
            <a:r>
              <a:rPr lang="da-DK" dirty="0" err="1"/>
              <a:t>cutan</a:t>
            </a:r>
            <a:r>
              <a:rPr lang="da-DK" dirty="0"/>
              <a:t> stimulation</a:t>
            </a:r>
            <a:r>
              <a:rPr lang="da-DK" dirty="0" smtClean="0"/>
              <a:t>).</a:t>
            </a:r>
            <a:endParaRPr lang="da-DK" dirty="0"/>
          </a:p>
          <a:p>
            <a:endParaRPr lang="da-DK" dirty="0"/>
          </a:p>
        </p:txBody>
      </p:sp>
      <p:pic>
        <p:nvPicPr>
          <p:cNvPr id="7" name="Picture 4" descr="spinalreflek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4187397"/>
            <a:ext cx="2803580" cy="195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/>
          <p:cNvSpPr/>
          <p:nvPr/>
        </p:nvSpPr>
        <p:spPr>
          <a:xfrm>
            <a:off x="3384217" y="5244569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 Sensorisk refleksbue</a:t>
            </a:r>
          </a:p>
        </p:txBody>
      </p:sp>
    </p:spTree>
    <p:extLst>
      <p:ext uri="{BB962C8B-B14F-4D97-AF65-F5344CB8AC3E}">
        <p14:creationId xmlns:p14="http://schemas.microsoft.com/office/powerpoint/2010/main" val="37786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4C486-1E4B-4979-8107-22F8D4ADDF89}"/>
              </a:ext>
            </a:extLst>
          </p:cNvPr>
          <p:cNvSpPr txBox="1">
            <a:spLocks/>
          </p:cNvSpPr>
          <p:nvPr/>
        </p:nvSpPr>
        <p:spPr>
          <a:xfrm>
            <a:off x="838200" y="930324"/>
            <a:ext cx="10406063" cy="14581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indent="0">
              <a:lnSpc>
                <a:spcPct val="80000"/>
              </a:lnSpc>
              <a:buNone/>
            </a:pPr>
            <a:r>
              <a:rPr lang="da-DK" sz="4000" b="1" dirty="0">
                <a:solidFill>
                  <a:srgbClr val="004567"/>
                </a:solidFill>
              </a:rPr>
              <a:t>Eksempler på </a:t>
            </a:r>
            <a:r>
              <a:rPr lang="da-DK" sz="4000" b="1" dirty="0" smtClean="0">
                <a:solidFill>
                  <a:srgbClr val="004567"/>
                </a:solidFill>
              </a:rPr>
              <a:t>spinalreflekser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a-DK" sz="4000" b="1" dirty="0" smtClean="0">
                <a:solidFill>
                  <a:srgbClr val="004567"/>
                </a:solidFill>
              </a:rPr>
              <a:t>hos den hjernedøde</a:t>
            </a:r>
            <a:endParaRPr lang="da-DK" sz="4000" b="1" dirty="0">
              <a:solidFill>
                <a:srgbClr val="004567"/>
              </a:solidFill>
            </a:endParaRPr>
          </a:p>
        </p:txBody>
      </p:sp>
      <p:sp>
        <p:nvSpPr>
          <p:cNvPr id="10" name="Pladsholder til tekst 16">
            <a:extLst>
              <a:ext uri="{FF2B5EF4-FFF2-40B4-BE49-F238E27FC236}">
                <a16:creationId xmlns:a16="http://schemas.microsoft.com/office/drawing/2014/main" id="{E00C5C19-074C-4B09-9C29-6AA16C6C54F3}"/>
              </a:ext>
            </a:extLst>
          </p:cNvPr>
          <p:cNvSpPr txBox="1">
            <a:spLocks/>
          </p:cNvSpPr>
          <p:nvPr/>
        </p:nvSpPr>
        <p:spPr>
          <a:xfrm>
            <a:off x="1845156" y="4077620"/>
            <a:ext cx="1608825" cy="190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da-DK" sz="18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DF71773-FB44-4318-8173-9A610EEB32CD}"/>
              </a:ext>
            </a:extLst>
          </p:cNvPr>
          <p:cNvSpPr/>
          <p:nvPr/>
        </p:nvSpPr>
        <p:spPr>
          <a:xfrm>
            <a:off x="2048162" y="2579964"/>
            <a:ext cx="1202819" cy="1202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B5B0C41-4263-4CD9-80F0-D915B90F685B}"/>
              </a:ext>
            </a:extLst>
          </p:cNvPr>
          <p:cNvSpPr/>
          <p:nvPr/>
        </p:nvSpPr>
        <p:spPr>
          <a:xfrm>
            <a:off x="3769477" y="2579964"/>
            <a:ext cx="1202819" cy="1202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89B5B31-4A07-4DD1-81E7-3CB74FAEBD52}"/>
              </a:ext>
            </a:extLst>
          </p:cNvPr>
          <p:cNvSpPr/>
          <p:nvPr/>
        </p:nvSpPr>
        <p:spPr>
          <a:xfrm>
            <a:off x="5490792" y="2579964"/>
            <a:ext cx="1202819" cy="1202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C48AFA0-8A10-4FCC-B3D1-748B93E97A9B}"/>
              </a:ext>
            </a:extLst>
          </p:cNvPr>
          <p:cNvSpPr/>
          <p:nvPr/>
        </p:nvSpPr>
        <p:spPr>
          <a:xfrm>
            <a:off x="7212107" y="2597991"/>
            <a:ext cx="1202819" cy="1202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Pladsholder til tekst 16">
            <a:extLst>
              <a:ext uri="{FF2B5EF4-FFF2-40B4-BE49-F238E27FC236}">
                <a16:creationId xmlns:a16="http://schemas.microsoft.com/office/drawing/2014/main" id="{793DEDF2-AC1F-42AA-BA5C-466C84A2CC0C}"/>
              </a:ext>
            </a:extLst>
          </p:cNvPr>
          <p:cNvSpPr txBox="1">
            <a:spLocks/>
          </p:cNvSpPr>
          <p:nvPr/>
        </p:nvSpPr>
        <p:spPr>
          <a:xfrm>
            <a:off x="5299183" y="4077620"/>
            <a:ext cx="1608825" cy="190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da-DK" sz="1800" dirty="0"/>
          </a:p>
        </p:txBody>
      </p:sp>
      <p:sp>
        <p:nvSpPr>
          <p:cNvPr id="32" name="Pladsholder til tekst 16">
            <a:extLst>
              <a:ext uri="{FF2B5EF4-FFF2-40B4-BE49-F238E27FC236}">
                <a16:creationId xmlns:a16="http://schemas.microsoft.com/office/drawing/2014/main" id="{514227BE-3D35-4AAC-A1B1-147B2A8E77CE}"/>
              </a:ext>
            </a:extLst>
          </p:cNvPr>
          <p:cNvSpPr txBox="1">
            <a:spLocks/>
          </p:cNvSpPr>
          <p:nvPr/>
        </p:nvSpPr>
        <p:spPr>
          <a:xfrm>
            <a:off x="7009103" y="4077620"/>
            <a:ext cx="1608825" cy="190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da-DK" sz="1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641F8E-90B8-436A-9601-2F6CC3D5D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7630" y="2923865"/>
            <a:ext cx="581025" cy="4476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C634617-70EF-422B-86D5-ABDC31D221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2875" y="2850545"/>
            <a:ext cx="416020" cy="5943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31F2925-719E-483D-BCD8-46D9F12DC6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1509" y="2823375"/>
            <a:ext cx="653631" cy="631843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97081123-833F-42B9-A9E3-4669AAE61DB0}"/>
              </a:ext>
            </a:extLst>
          </p:cNvPr>
          <p:cNvSpPr/>
          <p:nvPr/>
        </p:nvSpPr>
        <p:spPr>
          <a:xfrm>
            <a:off x="8873225" y="2597991"/>
            <a:ext cx="1202819" cy="1202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D3C5BFE7-473B-4916-BD5D-21FB5214CF16}"/>
              </a:ext>
            </a:extLst>
          </p:cNvPr>
          <p:cNvSpPr txBox="1"/>
          <p:nvPr/>
        </p:nvSpPr>
        <p:spPr>
          <a:xfrm>
            <a:off x="928744" y="5900829"/>
            <a:ext cx="10621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da-DK" sz="1400" dirty="0"/>
              <a:t>Hosseini MS et al: Factors </a:t>
            </a:r>
            <a:r>
              <a:rPr lang="da-DK" sz="1400" dirty="0" err="1"/>
              <a:t>affecting</a:t>
            </a:r>
            <a:r>
              <a:rPr lang="da-DK" sz="1400" dirty="0"/>
              <a:t> the </a:t>
            </a:r>
            <a:r>
              <a:rPr lang="da-DK" sz="1400" dirty="0" err="1"/>
              <a:t>occurrence</a:t>
            </a:r>
            <a:r>
              <a:rPr lang="da-DK" sz="1400" dirty="0"/>
              <a:t> of spinal </a:t>
            </a:r>
            <a:r>
              <a:rPr lang="da-DK" sz="1400" dirty="0" err="1"/>
              <a:t>reflexes</a:t>
            </a:r>
            <a:r>
              <a:rPr lang="da-DK" sz="1400" dirty="0"/>
              <a:t> in </a:t>
            </a:r>
            <a:r>
              <a:rPr lang="da-DK" sz="1400" dirty="0" err="1"/>
              <a:t>brain</a:t>
            </a:r>
            <a:r>
              <a:rPr lang="da-DK" sz="1400" dirty="0"/>
              <a:t> </a:t>
            </a:r>
            <a:r>
              <a:rPr lang="da-DK" sz="1400" dirty="0" err="1"/>
              <a:t>dead</a:t>
            </a:r>
            <a:r>
              <a:rPr lang="da-DK" sz="1400" dirty="0"/>
              <a:t> cases. Exp </a:t>
            </a:r>
            <a:r>
              <a:rPr lang="da-DK" sz="1400" dirty="0" err="1"/>
              <a:t>Clin</a:t>
            </a:r>
            <a:r>
              <a:rPr lang="da-DK" sz="1400" dirty="0"/>
              <a:t> </a:t>
            </a:r>
            <a:r>
              <a:rPr lang="da-DK" sz="1400" dirty="0" err="1"/>
              <a:t>Transplant</a:t>
            </a:r>
            <a:r>
              <a:rPr lang="da-DK" sz="1400" dirty="0"/>
              <a:t> 2015; 13(4):309-312.</a:t>
            </a:r>
          </a:p>
          <a:p>
            <a:pPr>
              <a:lnSpc>
                <a:spcPct val="80000"/>
              </a:lnSpc>
            </a:pPr>
            <a:r>
              <a:rPr lang="da-DK" sz="1400" dirty="0" err="1"/>
              <a:t>Janzen</a:t>
            </a:r>
            <a:r>
              <a:rPr lang="da-DK" sz="1400" dirty="0"/>
              <a:t> RWC et al: </a:t>
            </a:r>
            <a:r>
              <a:rPr lang="da-DK" sz="1400" dirty="0" err="1"/>
              <a:t>Irreversibler</a:t>
            </a:r>
            <a:r>
              <a:rPr lang="da-DK" sz="1400" dirty="0"/>
              <a:t> </a:t>
            </a:r>
            <a:r>
              <a:rPr lang="da-DK" sz="1400" dirty="0" err="1"/>
              <a:t>Hirnfunktionsausfall</a:t>
            </a:r>
            <a:r>
              <a:rPr lang="da-DK" sz="1400" dirty="0"/>
              <a:t> – Teil 2. </a:t>
            </a:r>
            <a:r>
              <a:rPr lang="da-DK" sz="1400" dirty="0" err="1"/>
              <a:t>Spinalisationsphänomene</a:t>
            </a:r>
            <a:r>
              <a:rPr lang="da-DK" sz="1400" dirty="0"/>
              <a:t>. </a:t>
            </a:r>
            <a:r>
              <a:rPr lang="da-DK" sz="1400" dirty="0" err="1"/>
              <a:t>Nervenarzt</a:t>
            </a:r>
            <a:r>
              <a:rPr lang="da-DK" sz="1400" dirty="0"/>
              <a:t> 2021: 92:169-180</a:t>
            </a:r>
            <a:r>
              <a:rPr lang="da-DK" sz="1600" i="1" dirty="0"/>
              <a:t>	</a:t>
            </a:r>
            <a:endParaRPr lang="da-DK" sz="1600" dirty="0"/>
          </a:p>
        </p:txBody>
      </p:sp>
      <p:sp>
        <p:nvSpPr>
          <p:cNvPr id="36" name="Pladsholder til tekst 16">
            <a:extLst>
              <a:ext uri="{FF2B5EF4-FFF2-40B4-BE49-F238E27FC236}">
                <a16:creationId xmlns:a16="http://schemas.microsoft.com/office/drawing/2014/main" id="{E72E20AE-3840-4B2A-97D4-235860547045}"/>
              </a:ext>
            </a:extLst>
          </p:cNvPr>
          <p:cNvSpPr txBox="1">
            <a:spLocks/>
          </p:cNvSpPr>
          <p:nvPr/>
        </p:nvSpPr>
        <p:spPr>
          <a:xfrm>
            <a:off x="1938434" y="4170112"/>
            <a:ext cx="1405819" cy="704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 smtClean="0"/>
              <a:t>Bevægelse </a:t>
            </a:r>
            <a:r>
              <a:rPr lang="da-DK" sz="1800" dirty="0"/>
              <a:t>af ben</a:t>
            </a:r>
          </a:p>
        </p:txBody>
      </p:sp>
      <p:sp>
        <p:nvSpPr>
          <p:cNvPr id="37" name="Pladsholder til tekst 16">
            <a:extLst>
              <a:ext uri="{FF2B5EF4-FFF2-40B4-BE49-F238E27FC236}">
                <a16:creationId xmlns:a16="http://schemas.microsoft.com/office/drawing/2014/main" id="{A31FDC73-3BDE-4D49-97FB-70AEAD7D8511}"/>
              </a:ext>
            </a:extLst>
          </p:cNvPr>
          <p:cNvSpPr txBox="1">
            <a:spLocks/>
          </p:cNvSpPr>
          <p:nvPr/>
        </p:nvSpPr>
        <p:spPr>
          <a:xfrm>
            <a:off x="3562187" y="4170112"/>
            <a:ext cx="1608825" cy="485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/>
              <a:t>Tå fleksion</a:t>
            </a:r>
          </a:p>
        </p:txBody>
      </p:sp>
      <p:sp>
        <p:nvSpPr>
          <p:cNvPr id="38" name="Pladsholder til tekst 16">
            <a:extLst>
              <a:ext uri="{FF2B5EF4-FFF2-40B4-BE49-F238E27FC236}">
                <a16:creationId xmlns:a16="http://schemas.microsoft.com/office/drawing/2014/main" id="{B422F886-9CA4-4C81-8B1B-A3DF3155E9CF}"/>
              </a:ext>
            </a:extLst>
          </p:cNvPr>
          <p:cNvSpPr txBox="1">
            <a:spLocks/>
          </p:cNvSpPr>
          <p:nvPr/>
        </p:nvSpPr>
        <p:spPr>
          <a:xfrm>
            <a:off x="5268803" y="4170112"/>
            <a:ext cx="1608825" cy="823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 err="1" smtClean="0"/>
              <a:t>Plantar</a:t>
            </a:r>
            <a:r>
              <a:rPr lang="da-DK" sz="1800" dirty="0" smtClean="0"/>
              <a:t> </a:t>
            </a:r>
          </a:p>
          <a:p>
            <a:r>
              <a:rPr lang="da-DK" sz="1800" dirty="0" smtClean="0"/>
              <a:t>fleksion</a:t>
            </a:r>
            <a:endParaRPr lang="da-DK" sz="1800" dirty="0"/>
          </a:p>
        </p:txBody>
      </p:sp>
      <p:sp>
        <p:nvSpPr>
          <p:cNvPr id="39" name="Pladsholder til tekst 16">
            <a:extLst>
              <a:ext uri="{FF2B5EF4-FFF2-40B4-BE49-F238E27FC236}">
                <a16:creationId xmlns:a16="http://schemas.microsoft.com/office/drawing/2014/main" id="{1A19FF46-321A-48CB-8CA4-C769CFE2A8A9}"/>
              </a:ext>
            </a:extLst>
          </p:cNvPr>
          <p:cNvSpPr txBox="1">
            <a:spLocks/>
          </p:cNvSpPr>
          <p:nvPr/>
        </p:nvSpPr>
        <p:spPr>
          <a:xfrm>
            <a:off x="6993913" y="4170112"/>
            <a:ext cx="1608825" cy="26091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 err="1"/>
              <a:t>A</a:t>
            </a:r>
            <a:r>
              <a:rPr lang="da-DK" sz="1800" dirty="0" err="1" smtClean="0"/>
              <a:t>bdominal</a:t>
            </a:r>
            <a:endParaRPr lang="da-DK" sz="1800" dirty="0" smtClean="0"/>
          </a:p>
          <a:p>
            <a:r>
              <a:rPr lang="da-DK" sz="1800" dirty="0" smtClean="0"/>
              <a:t>refleks</a:t>
            </a:r>
            <a:endParaRPr lang="da-DK" sz="1800" dirty="0"/>
          </a:p>
        </p:txBody>
      </p:sp>
      <p:sp>
        <p:nvSpPr>
          <p:cNvPr id="40" name="Pladsholder til tekst 16">
            <a:extLst>
              <a:ext uri="{FF2B5EF4-FFF2-40B4-BE49-F238E27FC236}">
                <a16:creationId xmlns:a16="http://schemas.microsoft.com/office/drawing/2014/main" id="{CECC6BC6-4242-4FB1-8ED4-AA6A7A1C0D49}"/>
              </a:ext>
            </a:extLst>
          </p:cNvPr>
          <p:cNvSpPr txBox="1">
            <a:spLocks/>
          </p:cNvSpPr>
          <p:nvPr/>
        </p:nvSpPr>
        <p:spPr>
          <a:xfrm>
            <a:off x="8655751" y="4170112"/>
            <a:ext cx="1569739" cy="26091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 smtClean="0"/>
              <a:t>Fleksion af</a:t>
            </a:r>
          </a:p>
          <a:p>
            <a:r>
              <a:rPr lang="da-DK" sz="1800" dirty="0" smtClean="0"/>
              <a:t>armene</a:t>
            </a:r>
            <a:endParaRPr lang="da-DK" sz="1800" dirty="0"/>
          </a:p>
        </p:txBody>
      </p:sp>
      <p:pic>
        <p:nvPicPr>
          <p:cNvPr id="23" name="Grafik 12">
            <a:extLst>
              <a:ext uri="{FF2B5EF4-FFF2-40B4-BE49-F238E27FC236}">
                <a16:creationId xmlns:a16="http://schemas.microsoft.com/office/drawing/2014/main" id="{00F654D7-85C7-46A9-B912-36D2C9C97C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58191" y="2850545"/>
            <a:ext cx="432886" cy="747712"/>
          </a:xfrm>
          <a:prstGeom prst="rect">
            <a:avLst/>
          </a:prstGeom>
        </p:spPr>
      </p:pic>
      <p:pic>
        <p:nvPicPr>
          <p:cNvPr id="24" name="Grafik 21">
            <a:extLst>
              <a:ext uri="{FF2B5EF4-FFF2-40B4-BE49-F238E27FC236}">
                <a16:creationId xmlns:a16="http://schemas.microsoft.com/office/drawing/2014/main" id="{4CF89B41-E120-4684-AA43-C8D946ECE0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87608" y="2831932"/>
            <a:ext cx="571213" cy="7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4C486-1E4B-4979-8107-22F8D4ADDF89}"/>
              </a:ext>
            </a:extLst>
          </p:cNvPr>
          <p:cNvSpPr txBox="1">
            <a:spLocks/>
          </p:cNvSpPr>
          <p:nvPr/>
        </p:nvSpPr>
        <p:spPr>
          <a:xfrm>
            <a:off x="838200" y="930324"/>
            <a:ext cx="10406063" cy="14581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indent="0">
              <a:lnSpc>
                <a:spcPct val="80000"/>
              </a:lnSpc>
              <a:buNone/>
            </a:pPr>
            <a:r>
              <a:rPr lang="da-DK" sz="4000" b="1" dirty="0">
                <a:solidFill>
                  <a:srgbClr val="004567"/>
                </a:solidFill>
              </a:rPr>
              <a:t>Eksempler på spinalreflekser</a:t>
            </a:r>
          </a:p>
        </p:txBody>
      </p:sp>
      <p:sp>
        <p:nvSpPr>
          <p:cNvPr id="10" name="Pladsholder til tekst 16">
            <a:extLst>
              <a:ext uri="{FF2B5EF4-FFF2-40B4-BE49-F238E27FC236}">
                <a16:creationId xmlns:a16="http://schemas.microsoft.com/office/drawing/2014/main" id="{E00C5C19-074C-4B09-9C29-6AA16C6C54F3}"/>
              </a:ext>
            </a:extLst>
          </p:cNvPr>
          <p:cNvSpPr txBox="1">
            <a:spLocks/>
          </p:cNvSpPr>
          <p:nvPr/>
        </p:nvSpPr>
        <p:spPr>
          <a:xfrm>
            <a:off x="1845156" y="4077620"/>
            <a:ext cx="1608825" cy="190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da-DK" sz="18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DF71773-FB44-4318-8173-9A610EEB32CD}"/>
              </a:ext>
            </a:extLst>
          </p:cNvPr>
          <p:cNvSpPr/>
          <p:nvPr/>
        </p:nvSpPr>
        <p:spPr>
          <a:xfrm>
            <a:off x="2048162" y="2579964"/>
            <a:ext cx="1202819" cy="1202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B5B0C41-4263-4CD9-80F0-D915B90F685B}"/>
              </a:ext>
            </a:extLst>
          </p:cNvPr>
          <p:cNvSpPr/>
          <p:nvPr/>
        </p:nvSpPr>
        <p:spPr>
          <a:xfrm>
            <a:off x="3769477" y="2579964"/>
            <a:ext cx="1202819" cy="1202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89B5B31-4A07-4DD1-81E7-3CB74FAEBD52}"/>
              </a:ext>
            </a:extLst>
          </p:cNvPr>
          <p:cNvSpPr/>
          <p:nvPr/>
        </p:nvSpPr>
        <p:spPr>
          <a:xfrm>
            <a:off x="5490792" y="2579964"/>
            <a:ext cx="1202819" cy="1202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C48AFA0-8A10-4FCC-B3D1-748B93E97A9B}"/>
              </a:ext>
            </a:extLst>
          </p:cNvPr>
          <p:cNvSpPr/>
          <p:nvPr/>
        </p:nvSpPr>
        <p:spPr>
          <a:xfrm>
            <a:off x="7212107" y="2597991"/>
            <a:ext cx="1202819" cy="1202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Pladsholder til tekst 16">
            <a:extLst>
              <a:ext uri="{FF2B5EF4-FFF2-40B4-BE49-F238E27FC236}">
                <a16:creationId xmlns:a16="http://schemas.microsoft.com/office/drawing/2014/main" id="{793DEDF2-AC1F-42AA-BA5C-466C84A2CC0C}"/>
              </a:ext>
            </a:extLst>
          </p:cNvPr>
          <p:cNvSpPr txBox="1">
            <a:spLocks/>
          </p:cNvSpPr>
          <p:nvPr/>
        </p:nvSpPr>
        <p:spPr>
          <a:xfrm>
            <a:off x="5299183" y="4077620"/>
            <a:ext cx="1608825" cy="190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da-DK" sz="1800" dirty="0"/>
          </a:p>
        </p:txBody>
      </p:sp>
      <p:sp>
        <p:nvSpPr>
          <p:cNvPr id="32" name="Pladsholder til tekst 16">
            <a:extLst>
              <a:ext uri="{FF2B5EF4-FFF2-40B4-BE49-F238E27FC236}">
                <a16:creationId xmlns:a16="http://schemas.microsoft.com/office/drawing/2014/main" id="{514227BE-3D35-4AAC-A1B1-147B2A8E77CE}"/>
              </a:ext>
            </a:extLst>
          </p:cNvPr>
          <p:cNvSpPr txBox="1">
            <a:spLocks/>
          </p:cNvSpPr>
          <p:nvPr/>
        </p:nvSpPr>
        <p:spPr>
          <a:xfrm>
            <a:off x="7009103" y="4077620"/>
            <a:ext cx="1608825" cy="190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da-DK" sz="1800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7081123-833F-42B9-A9E3-4669AAE61DB0}"/>
              </a:ext>
            </a:extLst>
          </p:cNvPr>
          <p:cNvSpPr/>
          <p:nvPr/>
        </p:nvSpPr>
        <p:spPr>
          <a:xfrm>
            <a:off x="8873225" y="2597991"/>
            <a:ext cx="1202819" cy="1202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D3C5BFE7-473B-4916-BD5D-21FB5214CF16}"/>
              </a:ext>
            </a:extLst>
          </p:cNvPr>
          <p:cNvSpPr txBox="1"/>
          <p:nvPr/>
        </p:nvSpPr>
        <p:spPr>
          <a:xfrm>
            <a:off x="928744" y="5900829"/>
            <a:ext cx="10621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da-DK" sz="1400" dirty="0"/>
              <a:t>Hosseini MS et al: Factors </a:t>
            </a:r>
            <a:r>
              <a:rPr lang="da-DK" sz="1400" dirty="0" err="1"/>
              <a:t>affecting</a:t>
            </a:r>
            <a:r>
              <a:rPr lang="da-DK" sz="1400" dirty="0"/>
              <a:t> the </a:t>
            </a:r>
            <a:r>
              <a:rPr lang="da-DK" sz="1400" dirty="0" err="1"/>
              <a:t>occurrence</a:t>
            </a:r>
            <a:r>
              <a:rPr lang="da-DK" sz="1400" dirty="0"/>
              <a:t> of spinal </a:t>
            </a:r>
            <a:r>
              <a:rPr lang="da-DK" sz="1400" dirty="0" err="1"/>
              <a:t>reflexes</a:t>
            </a:r>
            <a:r>
              <a:rPr lang="da-DK" sz="1400" dirty="0"/>
              <a:t> in </a:t>
            </a:r>
            <a:r>
              <a:rPr lang="da-DK" sz="1400" dirty="0" err="1"/>
              <a:t>brain</a:t>
            </a:r>
            <a:r>
              <a:rPr lang="da-DK" sz="1400" dirty="0"/>
              <a:t> </a:t>
            </a:r>
            <a:r>
              <a:rPr lang="da-DK" sz="1400" dirty="0" err="1"/>
              <a:t>dead</a:t>
            </a:r>
            <a:r>
              <a:rPr lang="da-DK" sz="1400" dirty="0"/>
              <a:t> cases. Exp </a:t>
            </a:r>
            <a:r>
              <a:rPr lang="da-DK" sz="1400" dirty="0" err="1"/>
              <a:t>Clin</a:t>
            </a:r>
            <a:r>
              <a:rPr lang="da-DK" sz="1400" dirty="0"/>
              <a:t> </a:t>
            </a:r>
            <a:r>
              <a:rPr lang="da-DK" sz="1400" dirty="0" err="1"/>
              <a:t>Transplant</a:t>
            </a:r>
            <a:r>
              <a:rPr lang="da-DK" sz="1400" dirty="0"/>
              <a:t> 2015; 13(4):309-312.</a:t>
            </a:r>
          </a:p>
          <a:p>
            <a:pPr>
              <a:lnSpc>
                <a:spcPct val="80000"/>
              </a:lnSpc>
            </a:pPr>
            <a:r>
              <a:rPr lang="da-DK" sz="1400" dirty="0" err="1"/>
              <a:t>Janzen</a:t>
            </a:r>
            <a:r>
              <a:rPr lang="da-DK" sz="1400" dirty="0"/>
              <a:t> RWC et al: </a:t>
            </a:r>
            <a:r>
              <a:rPr lang="da-DK" sz="1400" dirty="0" err="1"/>
              <a:t>Irreversibler</a:t>
            </a:r>
            <a:r>
              <a:rPr lang="da-DK" sz="1400" dirty="0"/>
              <a:t> </a:t>
            </a:r>
            <a:r>
              <a:rPr lang="da-DK" sz="1400" dirty="0" err="1"/>
              <a:t>Hirnfunktionsausfall</a:t>
            </a:r>
            <a:r>
              <a:rPr lang="da-DK" sz="1400" dirty="0"/>
              <a:t> – Teil 2. </a:t>
            </a:r>
            <a:r>
              <a:rPr lang="da-DK" sz="1400" dirty="0" err="1"/>
              <a:t>Spinalisationsphänomene</a:t>
            </a:r>
            <a:r>
              <a:rPr lang="da-DK" sz="1400" dirty="0"/>
              <a:t>. </a:t>
            </a:r>
            <a:r>
              <a:rPr lang="da-DK" sz="1400" dirty="0" err="1"/>
              <a:t>Nervenarzt</a:t>
            </a:r>
            <a:r>
              <a:rPr lang="da-DK" sz="1400" dirty="0"/>
              <a:t> 2021: 92:169-180</a:t>
            </a:r>
            <a:r>
              <a:rPr lang="da-DK" sz="1600" i="1" dirty="0"/>
              <a:t>	</a:t>
            </a:r>
            <a:endParaRPr lang="da-DK" sz="1600" dirty="0"/>
          </a:p>
        </p:txBody>
      </p:sp>
      <p:sp>
        <p:nvSpPr>
          <p:cNvPr id="36" name="Pladsholder til tekst 16">
            <a:extLst>
              <a:ext uri="{FF2B5EF4-FFF2-40B4-BE49-F238E27FC236}">
                <a16:creationId xmlns:a16="http://schemas.microsoft.com/office/drawing/2014/main" id="{E72E20AE-3840-4B2A-97D4-235860547045}"/>
              </a:ext>
            </a:extLst>
          </p:cNvPr>
          <p:cNvSpPr txBox="1">
            <a:spLocks/>
          </p:cNvSpPr>
          <p:nvPr/>
        </p:nvSpPr>
        <p:spPr>
          <a:xfrm>
            <a:off x="1825794" y="4170112"/>
            <a:ext cx="1608825" cy="7045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/>
              <a:t>Ekstension /pronation af armene</a:t>
            </a:r>
          </a:p>
        </p:txBody>
      </p:sp>
      <p:sp>
        <p:nvSpPr>
          <p:cNvPr id="37" name="Pladsholder til tekst 16">
            <a:extLst>
              <a:ext uri="{FF2B5EF4-FFF2-40B4-BE49-F238E27FC236}">
                <a16:creationId xmlns:a16="http://schemas.microsoft.com/office/drawing/2014/main" id="{A31FDC73-3BDE-4D49-97FB-70AEAD7D8511}"/>
              </a:ext>
            </a:extLst>
          </p:cNvPr>
          <p:cNvSpPr txBox="1">
            <a:spLocks/>
          </p:cNvSpPr>
          <p:nvPr/>
        </p:nvSpPr>
        <p:spPr>
          <a:xfrm>
            <a:off x="3562187" y="4170112"/>
            <a:ext cx="1608825" cy="485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da-DK" sz="1800" dirty="0"/>
              <a:t>Lazarus</a:t>
            </a:r>
          </a:p>
        </p:txBody>
      </p:sp>
      <p:sp>
        <p:nvSpPr>
          <p:cNvPr id="38" name="Pladsholder til tekst 16">
            <a:extLst>
              <a:ext uri="{FF2B5EF4-FFF2-40B4-BE49-F238E27FC236}">
                <a16:creationId xmlns:a16="http://schemas.microsoft.com/office/drawing/2014/main" id="{B422F886-9CA4-4C81-8B1B-A3DF3155E9CF}"/>
              </a:ext>
            </a:extLst>
          </p:cNvPr>
          <p:cNvSpPr txBox="1">
            <a:spLocks/>
          </p:cNvSpPr>
          <p:nvPr/>
        </p:nvSpPr>
        <p:spPr>
          <a:xfrm>
            <a:off x="5100304" y="4170112"/>
            <a:ext cx="1983794" cy="15861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da-DK" sz="1800" dirty="0" err="1"/>
              <a:t>M</a:t>
            </a:r>
            <a:r>
              <a:rPr lang="da-DK" sz="1800" dirty="0" err="1" smtClean="0"/>
              <a:t>yoklonier</a:t>
            </a:r>
            <a:r>
              <a:rPr lang="da-DK" sz="1800" dirty="0" smtClean="0"/>
              <a:t> i ansigtet</a:t>
            </a:r>
            <a:endParaRPr lang="da-DK" sz="1800" dirty="0"/>
          </a:p>
        </p:txBody>
      </p:sp>
      <p:sp>
        <p:nvSpPr>
          <p:cNvPr id="39" name="Pladsholder til tekst 16">
            <a:extLst>
              <a:ext uri="{FF2B5EF4-FFF2-40B4-BE49-F238E27FC236}">
                <a16:creationId xmlns:a16="http://schemas.microsoft.com/office/drawing/2014/main" id="{1A19FF46-321A-48CB-8CA4-C769CFE2A8A9}"/>
              </a:ext>
            </a:extLst>
          </p:cNvPr>
          <p:cNvSpPr txBox="1">
            <a:spLocks/>
          </p:cNvSpPr>
          <p:nvPr/>
        </p:nvSpPr>
        <p:spPr>
          <a:xfrm>
            <a:off x="6993913" y="4170112"/>
            <a:ext cx="1608825" cy="1412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/>
              <a:t>Profus sved</a:t>
            </a:r>
          </a:p>
        </p:txBody>
      </p:sp>
      <p:sp>
        <p:nvSpPr>
          <p:cNvPr id="40" name="Pladsholder til tekst 16">
            <a:extLst>
              <a:ext uri="{FF2B5EF4-FFF2-40B4-BE49-F238E27FC236}">
                <a16:creationId xmlns:a16="http://schemas.microsoft.com/office/drawing/2014/main" id="{CECC6BC6-4242-4FB1-8ED4-AA6A7A1C0D49}"/>
              </a:ext>
            </a:extLst>
          </p:cNvPr>
          <p:cNvSpPr txBox="1">
            <a:spLocks/>
          </p:cNvSpPr>
          <p:nvPr/>
        </p:nvSpPr>
        <p:spPr>
          <a:xfrm>
            <a:off x="8655751" y="4170112"/>
            <a:ext cx="1569739" cy="26091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 err="1"/>
              <a:t>Blushing</a:t>
            </a:r>
            <a:endParaRPr lang="da-DK" sz="1800" dirty="0"/>
          </a:p>
          <a:p>
            <a:endParaRPr lang="da-DK" sz="1800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60F2DF2-7305-4907-844F-C9FE1302B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7875" y="2923865"/>
            <a:ext cx="476250" cy="4572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6A10BEC-0073-4786-82DA-D1DD9220D2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3952" y="2883156"/>
            <a:ext cx="619125" cy="514350"/>
          </a:xfrm>
          <a:prstGeom prst="rect">
            <a:avLst/>
          </a:prstGeom>
        </p:spPr>
      </p:pic>
      <p:pic>
        <p:nvPicPr>
          <p:cNvPr id="20" name="Grafik 18">
            <a:extLst>
              <a:ext uri="{FF2B5EF4-FFF2-40B4-BE49-F238E27FC236}">
                <a16:creationId xmlns:a16="http://schemas.microsoft.com/office/drawing/2014/main" id="{9B656897-B3C9-4735-88DC-C01DACF84B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17519" y="2781434"/>
            <a:ext cx="425373" cy="88225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91" y="2939104"/>
            <a:ext cx="586392" cy="44196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49" y="2916934"/>
            <a:ext cx="429769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3B45B75-CE59-4C08-9AD3-4EF0DC9C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3" y="743602"/>
            <a:ext cx="5256212" cy="1603931"/>
          </a:xfrm>
        </p:spPr>
        <p:txBody>
          <a:bodyPr/>
          <a:lstStyle/>
          <a:p>
            <a:r>
              <a:rPr lang="da-DK" dirty="0"/>
              <a:t>Forekomst</a:t>
            </a:r>
            <a:br>
              <a:rPr lang="da-DK" dirty="0"/>
            </a:b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F73A599-1FAA-456B-96BC-5705B2E36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3501" y="2039063"/>
            <a:ext cx="5256210" cy="2835275"/>
          </a:xfrm>
        </p:spPr>
        <p:txBody>
          <a:bodyPr/>
          <a:lstStyle/>
          <a:p>
            <a:r>
              <a:rPr lang="da-DK" dirty="0"/>
              <a:t>Spinalreflekser forekommer hyppigst inden for de første 24 timer efter </a:t>
            </a:r>
            <a:r>
              <a:rPr lang="da-DK" dirty="0" err="1" smtClean="0"/>
              <a:t>incarceration</a:t>
            </a:r>
            <a:r>
              <a:rPr lang="da-DK" dirty="0" smtClean="0"/>
              <a:t>.</a:t>
            </a:r>
            <a:endParaRPr lang="da-DK" dirty="0"/>
          </a:p>
          <a:p>
            <a:endParaRPr lang="da-DK" dirty="0"/>
          </a:p>
          <a:p>
            <a:r>
              <a:rPr lang="da-DK" dirty="0"/>
              <a:t>Forekommer hos 13 – 75 % af hjernedøde </a:t>
            </a:r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 (stor spredning – lav evidens).</a:t>
            </a: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428D0649-6ED5-4335-80BE-F1F6BADA8028}"/>
              </a:ext>
            </a:extLst>
          </p:cNvPr>
          <p:cNvSpPr txBox="1"/>
          <p:nvPr/>
        </p:nvSpPr>
        <p:spPr>
          <a:xfrm>
            <a:off x="6381367" y="4864142"/>
            <a:ext cx="525871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/>
              <a:t>Saposnik.G.et al. </a:t>
            </a:r>
            <a:r>
              <a:rPr lang="da-DK" sz="1400" dirty="0" err="1"/>
              <a:t>Movements</a:t>
            </a:r>
            <a:r>
              <a:rPr lang="da-DK" sz="1400" dirty="0"/>
              <a:t> in Brain Death: A </a:t>
            </a:r>
            <a:r>
              <a:rPr lang="da-DK" sz="1400" dirty="0" err="1"/>
              <a:t>Systematic</a:t>
            </a:r>
            <a:r>
              <a:rPr lang="da-DK" sz="1400" dirty="0"/>
              <a:t> Review. Can. J. </a:t>
            </a:r>
            <a:r>
              <a:rPr lang="da-DK" sz="1400" dirty="0" err="1"/>
              <a:t>Neurol</a:t>
            </a:r>
            <a:r>
              <a:rPr lang="da-DK" sz="1400" dirty="0"/>
              <a:t>. </a:t>
            </a:r>
            <a:r>
              <a:rPr lang="da-DK" sz="1400" dirty="0" err="1"/>
              <a:t>Sci</a:t>
            </a:r>
            <a:r>
              <a:rPr lang="da-DK" sz="1400" dirty="0" smtClean="0"/>
              <a:t>. 36:154-160</a:t>
            </a:r>
            <a:r>
              <a:rPr lang="da-DK" sz="1400" dirty="0"/>
              <a:t>. 2009</a:t>
            </a:r>
          </a:p>
          <a:p>
            <a:r>
              <a:rPr lang="da-DK" sz="1400" dirty="0"/>
              <a:t>Hosseini MS et al: Factors </a:t>
            </a:r>
            <a:r>
              <a:rPr lang="da-DK" sz="1400" dirty="0" err="1"/>
              <a:t>affecting</a:t>
            </a:r>
            <a:r>
              <a:rPr lang="da-DK" sz="1400" dirty="0"/>
              <a:t> the </a:t>
            </a:r>
            <a:r>
              <a:rPr lang="da-DK" sz="1400" dirty="0" err="1"/>
              <a:t>occurrence</a:t>
            </a:r>
            <a:r>
              <a:rPr lang="da-DK" sz="1400" dirty="0"/>
              <a:t> of spinal </a:t>
            </a:r>
            <a:r>
              <a:rPr lang="da-DK" sz="1400" dirty="0" err="1"/>
              <a:t>reflexes</a:t>
            </a:r>
            <a:r>
              <a:rPr lang="da-DK" sz="1400" dirty="0"/>
              <a:t> in </a:t>
            </a:r>
            <a:r>
              <a:rPr lang="da-DK" sz="1400" dirty="0" err="1"/>
              <a:t>brain</a:t>
            </a:r>
            <a:r>
              <a:rPr lang="da-DK" sz="1400" dirty="0"/>
              <a:t> </a:t>
            </a:r>
            <a:r>
              <a:rPr lang="da-DK" sz="1400" dirty="0" err="1"/>
              <a:t>dead</a:t>
            </a:r>
            <a:r>
              <a:rPr lang="da-DK" sz="1400" dirty="0"/>
              <a:t> cases. Exp </a:t>
            </a:r>
            <a:r>
              <a:rPr lang="da-DK" sz="1400" dirty="0" err="1"/>
              <a:t>Clin</a:t>
            </a:r>
            <a:r>
              <a:rPr lang="da-DK" sz="1400" dirty="0"/>
              <a:t> </a:t>
            </a:r>
            <a:r>
              <a:rPr lang="da-DK" sz="1400" dirty="0" err="1"/>
              <a:t>Transplant</a:t>
            </a:r>
            <a:r>
              <a:rPr lang="da-DK" sz="1400" dirty="0"/>
              <a:t> 2015; 13(4):309-312.</a:t>
            </a:r>
          </a:p>
          <a:p>
            <a:r>
              <a:rPr lang="da-DK" sz="1400" dirty="0" err="1"/>
              <a:t>Janzen</a:t>
            </a:r>
            <a:r>
              <a:rPr lang="da-DK" sz="1400" dirty="0"/>
              <a:t> RWC et al: </a:t>
            </a:r>
            <a:r>
              <a:rPr lang="da-DK" sz="1400" dirty="0" err="1"/>
              <a:t>Irreversibler</a:t>
            </a:r>
            <a:r>
              <a:rPr lang="da-DK" sz="1400" dirty="0"/>
              <a:t> </a:t>
            </a:r>
            <a:r>
              <a:rPr lang="da-DK" sz="1400" dirty="0" err="1"/>
              <a:t>Hinfunktionsausfall</a:t>
            </a:r>
            <a:r>
              <a:rPr lang="da-DK" sz="1400" dirty="0"/>
              <a:t> – </a:t>
            </a:r>
            <a:r>
              <a:rPr lang="da-DK" sz="1400" dirty="0" err="1"/>
              <a:t>teil</a:t>
            </a:r>
            <a:r>
              <a:rPr lang="da-DK" sz="1400" dirty="0"/>
              <a:t> 2. </a:t>
            </a:r>
            <a:r>
              <a:rPr lang="da-DK" sz="1400" dirty="0" err="1"/>
              <a:t>Spinalisationsphänomene</a:t>
            </a:r>
            <a:r>
              <a:rPr lang="da-DK" sz="1400" dirty="0"/>
              <a:t>. </a:t>
            </a:r>
            <a:r>
              <a:rPr lang="da-DK" sz="1400" dirty="0" err="1"/>
              <a:t>Nervenarzt</a:t>
            </a:r>
            <a:r>
              <a:rPr lang="da-DK" sz="1400" dirty="0"/>
              <a:t> 2021: 92:169-180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7921CF-48B3-49C5-8ED0-9C28871B5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1328" y="2133600"/>
            <a:ext cx="1621346" cy="19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05CDD7E-4D65-44E1-8232-D20F9A03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19" y="644577"/>
            <a:ext cx="10621656" cy="1914165"/>
          </a:xfrm>
        </p:spPr>
        <p:txBody>
          <a:bodyPr/>
          <a:lstStyle/>
          <a:p>
            <a:r>
              <a:rPr lang="da-DK" dirty="0"/>
              <a:t>Hvad hvis man er usikker på, hvad man ser?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E00B6E42-9940-4F18-BDCA-587D38727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7436" y="2497782"/>
            <a:ext cx="7427133" cy="33118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dirty="0"/>
              <a:t>Gentag </a:t>
            </a:r>
            <a:r>
              <a:rPr lang="da-DK" dirty="0" smtClean="0"/>
              <a:t>stimulationen.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dirty="0"/>
              <a:t>Drøft med kollega, som har erfaring fra donationsforløb.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Udskyd hjernedødsundersøgelsen nogle </a:t>
            </a:r>
            <a:r>
              <a:rPr lang="da-DK" dirty="0"/>
              <a:t>timer. </a:t>
            </a:r>
          </a:p>
          <a:p>
            <a:pPr>
              <a:lnSpc>
                <a:spcPct val="150000"/>
              </a:lnSpc>
            </a:pPr>
            <a:r>
              <a:rPr lang="da-DK" dirty="0"/>
              <a:t>Overvej evt. at supplere med </a:t>
            </a:r>
            <a:r>
              <a:rPr lang="da-DK" dirty="0" err="1" smtClean="0"/>
              <a:t>opløbsangiografi</a:t>
            </a:r>
            <a:r>
              <a:rPr lang="da-DK" dirty="0" smtClean="0"/>
              <a:t>. </a:t>
            </a:r>
            <a:endParaRPr lang="da-DK" dirty="0"/>
          </a:p>
          <a:p>
            <a:pPr marL="0" indent="0">
              <a:lnSpc>
                <a:spcPct val="150000"/>
              </a:lnSpc>
              <a:buNone/>
            </a:pPr>
            <a:r>
              <a:rPr lang="da-DK" dirty="0" smtClean="0"/>
              <a:t>	(</a:t>
            </a:r>
            <a:r>
              <a:rPr lang="da-DK" b="1" dirty="0" smtClean="0"/>
              <a:t>Obs</a:t>
            </a:r>
            <a:r>
              <a:rPr lang="da-DK" dirty="0" smtClean="0"/>
              <a:t>! </a:t>
            </a:r>
            <a:r>
              <a:rPr lang="da-DK" dirty="0"/>
              <a:t>Kræver, at forløbet </a:t>
            </a:r>
            <a:r>
              <a:rPr lang="da-DK" dirty="0" smtClean="0"/>
              <a:t>er/fortsættes </a:t>
            </a:r>
            <a:r>
              <a:rPr lang="da-DK" dirty="0"/>
              <a:t>på </a:t>
            </a:r>
            <a:r>
              <a:rPr lang="da-DK" dirty="0" smtClean="0"/>
              <a:t>	RH/OUH/AUH/AAUH)</a:t>
            </a:r>
            <a:endParaRPr lang="da-DK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7072D8D-D60E-45C9-A041-07A26647D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3439" y="2847975"/>
            <a:ext cx="1715166" cy="2275220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419F2FFF-F4BC-45BA-AB5C-F8CEBDF3279C}"/>
              </a:ext>
            </a:extLst>
          </p:cNvPr>
          <p:cNvSpPr txBox="1"/>
          <p:nvPr/>
        </p:nvSpPr>
        <p:spPr>
          <a:xfrm>
            <a:off x="9315644" y="2813359"/>
            <a:ext cx="1439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58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64D8824-4C02-40F6-9816-0203BC0F4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2784">
            <a:off x="7373264" y="1051977"/>
            <a:ext cx="3176279" cy="43849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84C6C38-26BC-4EA3-8DE9-7FF9F2B703E2}"/>
              </a:ext>
            </a:extLst>
          </p:cNvPr>
          <p:cNvSpPr txBox="1"/>
          <p:nvPr/>
        </p:nvSpPr>
        <p:spPr>
          <a:xfrm>
            <a:off x="770892" y="662029"/>
            <a:ext cx="498531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2800" dirty="0">
                <a:latin typeface="Georgia" panose="02040502050405020303" pitchFamily="18" charset="0"/>
              </a:rPr>
              <a:t>”Nogle donorer kan have ret udtalte spinalreflekser, der kan virke foruroligende på pårørende og personale. </a:t>
            </a:r>
          </a:p>
          <a:p>
            <a:pPr marL="0" indent="0" algn="ctr">
              <a:buNone/>
            </a:pPr>
            <a:r>
              <a:rPr lang="da-DK" sz="2800" dirty="0">
                <a:latin typeface="Georgia" panose="02040502050405020303" pitchFamily="18" charset="0"/>
              </a:rPr>
              <a:t>Forklar de pårørende om mulige reflekser.</a:t>
            </a:r>
          </a:p>
          <a:p>
            <a:pPr marL="0" indent="0" algn="ctr">
              <a:buNone/>
            </a:pPr>
            <a:r>
              <a:rPr lang="da-DK" sz="2800" dirty="0">
                <a:latin typeface="Georgia" panose="02040502050405020303" pitchFamily="18" charset="0"/>
              </a:rPr>
              <a:t>Donor kan relakseres efter 2. hjernedødsundersøgelse.”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F2B9501-78AD-458D-B0CE-FBB73A66E371}"/>
              </a:ext>
            </a:extLst>
          </p:cNvPr>
          <p:cNvSpPr txBox="1"/>
          <p:nvPr/>
        </p:nvSpPr>
        <p:spPr>
          <a:xfrm>
            <a:off x="770892" y="4389913"/>
            <a:ext cx="5256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1800" dirty="0"/>
              <a:t>(Rekommandationen, s. 19)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991BDC0-14A3-4D95-9B04-43392A2022F8}"/>
              </a:ext>
            </a:extLst>
          </p:cNvPr>
          <p:cNvSpPr txBox="1"/>
          <p:nvPr/>
        </p:nvSpPr>
        <p:spPr>
          <a:xfrm>
            <a:off x="839787" y="5153249"/>
            <a:ext cx="5471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Rekommandationen ligger under punkt 6 i National Guideline under overskriften Baggrundsmateriale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68D3A93-AEB4-409D-B550-5BA6B8897B16}"/>
              </a:ext>
            </a:extLst>
          </p:cNvPr>
          <p:cNvSpPr txBox="1"/>
          <p:nvPr/>
        </p:nvSpPr>
        <p:spPr>
          <a:xfrm>
            <a:off x="854778" y="5939266"/>
            <a:ext cx="6228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 https://www.organdonation.dk/guideline/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83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85BDBA8-CA83-48A0-80E3-09C47D41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36" y="1264675"/>
            <a:ext cx="10504777" cy="12050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da-DK" sz="4000" dirty="0" err="1"/>
              <a:t>Relaksantia</a:t>
            </a:r>
            <a:r>
              <a:rPr lang="da-DK" sz="4000" dirty="0"/>
              <a:t> til hjernedøde gives </a:t>
            </a:r>
            <a:br>
              <a:rPr lang="da-DK" sz="4000" dirty="0"/>
            </a:br>
            <a:r>
              <a:rPr lang="da-DK" sz="4000" dirty="0"/>
              <a:t>for at dæmpe spinalreflekser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835E64A-DDD0-458C-B876-BA435C0AD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2539" y="2885402"/>
            <a:ext cx="4689674" cy="2835275"/>
          </a:xfrm>
        </p:spPr>
        <p:txBody>
          <a:bodyPr/>
          <a:lstStyle/>
          <a:p>
            <a:r>
              <a:rPr lang="da-DK" dirty="0"/>
              <a:t>A</a:t>
            </a:r>
            <a:r>
              <a:rPr lang="da-DK" dirty="0" smtClean="0"/>
              <a:t>f </a:t>
            </a:r>
            <a:r>
              <a:rPr lang="da-DK" dirty="0"/>
              <a:t>operationstekniske årsager, idet spinalreflekser kan genere under </a:t>
            </a:r>
            <a:r>
              <a:rPr lang="da-DK" dirty="0" smtClean="0"/>
              <a:t>organudtagningen.</a:t>
            </a:r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27EDF3D6-6BA8-4547-AFC3-ADAF6FC0F7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7438" y="2891843"/>
            <a:ext cx="5248561" cy="2835275"/>
          </a:xfrm>
        </p:spPr>
        <p:txBody>
          <a:bodyPr/>
          <a:lstStyle/>
          <a:p>
            <a:r>
              <a:rPr lang="da-DK" dirty="0"/>
              <a:t>D</a:t>
            </a:r>
            <a:r>
              <a:rPr lang="da-DK" dirty="0" smtClean="0"/>
              <a:t>a </a:t>
            </a:r>
            <a:r>
              <a:rPr lang="da-DK" dirty="0"/>
              <a:t>tilstedeværelsen af spinalreflekser kan frustrere både pårørende og </a:t>
            </a:r>
            <a:r>
              <a:rPr lang="da-DK" dirty="0" smtClean="0"/>
              <a:t>personale.</a:t>
            </a:r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6163789-00C4-4BB2-9421-635E1906E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1764" y="4078444"/>
            <a:ext cx="757585" cy="14099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4031CC-BA2F-42DE-BCB8-9BACB6542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0705" y="4250658"/>
            <a:ext cx="1312750" cy="123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4 - &amp;quot;Organdonationsdag 2020&amp;quot;&quot;/&gt;&lt;property id=&quot;20307&quot; value=&quot;260&quot;/&gt;&lt;/object&gt;&lt;object type=&quot;3&quot; unique_id=&quot;10007&quot;&gt;&lt;property id=&quot;20148&quot; value=&quot;5&quot;/&gt;&lt;property id=&quot;20300&quot; value=&quot;Slide 6 - &amp;quot;Formål med dagen&amp;quot;&quot;/&gt;&lt;property id=&quot;20307&quot; value=&quot;263&quot;/&gt;&lt;/object&gt;&lt;object type=&quot;3&quot; unique_id=&quot;10008&quot;&gt;&lt;property id=&quot;20148&quot; value=&quot;5&quot;/&gt;&lt;property id=&quot;20300&quot; value=&quot;Slide 5 - &amp;quot;Hovedbudskab&amp;quot;&quot;/&gt;&lt;property id=&quot;20307&quot; value=&quot;265&quot;/&gt;&lt;/object&gt;&lt;object type=&quot;3&quot; unique_id=&quot;10039&quot;&gt;&lt;property id=&quot;20148&quot; value=&quot;5&quot;/&gt;&lt;property id=&quot;20300&quot; value=&quot;Slide 2 - &amp;quot;Opfølgning fra sidste år&amp;quot;&quot;/&gt;&lt;property id=&quot;20307&quot; value=&quot;295&quot;/&gt;&lt;/object&gt;&lt;object type=&quot;3&quot; unique_id=&quot;10684&quot;&gt;&lt;property id=&quot;20148&quot; value=&quot;5&quot;/&gt;&lt;property id=&quot;20300&quot; value=&quot;Slide 1&quot;/&gt;&lt;property id=&quot;20307&quot; value=&quot;301&quot;/&gt;&lt;/object&gt;&lt;object type=&quot;3&quot; unique_id=&quot;10685&quot;&gt;&lt;property id=&quot;20148&quot; value=&quot;5&quot;/&gt;&lt;property id=&quot;20300&quot; value=&quot;Slide 8 - &amp;quot;Gennemgang af organdonationsforløb&amp;quot;&quot;/&gt;&lt;property id=&quot;20307&quot; value=&quot;302&quot;/&gt;&lt;/object&gt;&lt;object type=&quot;3&quot; unique_id=&quot;10686&quot;&gt;&lt;property id=&quot;20148&quot; value=&quot;5&quot;/&gt;&lt;property id=&quot;20300&quot; value=&quot;Slide 10 - &amp;quot;Donationsaktiviteten - intensivafdelingen &amp;amp; hospitalet&amp;quot;&quot;/&gt;&lt;property id=&quot;20307&quot; value=&quot;304&quot;/&gt;&lt;/object&gt;&lt;object type=&quot;3&quot; unique_id=&quot;10687&quot;&gt;&lt;property id=&quot;20148&quot; value=&quot;5&quot;/&gt;&lt;property id=&quot;20300&quot; value=&quot;Slide 12 - &amp;quot;Strategi – en samlet hospitalsindsats&amp;quot;&quot;/&gt;&lt;property id=&quot;20307&quot; value=&quot;303&quot;/&gt;&lt;/object&gt;&lt;object type=&quot;3&quot; unique_id=&quot;10688&quot;&gt;&lt;property id=&quot;20148&quot; value=&quot;5&quot;/&gt;&lt;property id=&quot;20300&quot; value=&quot;Slide 14 - &amp;quot;- Gensidig orientering -&amp;quot;&quot;/&gt;&lt;property id=&quot;20307&quot; value=&quot;305&quot;/&gt;&lt;/object&gt;&lt;object type=&quot;3&quot; unique_id=&quot;10689&quot;&gt;&lt;property id=&quot;20148&quot; value=&quot;5&quot;/&gt;&lt;property id=&quot;20300&quot; value=&quot;Slide 16 - &amp;quot;Opsamling &amp;amp; aftaler&amp;quot;&quot;/&gt;&lt;property id=&quot;20307&quot; value=&quot;306&quot;/&gt;&lt;/object&gt;&lt;object type=&quot;3&quot; unique_id=&quot;10702&quot;&gt;&lt;property id=&quot;20148&quot; value=&quot;5&quot;/&gt;&lt;property id=&quot;20300&quot; value=&quot;Slide 7 - &amp;quot;Materialer til at sætte fokus i jeres afdeling&amp;quot;&quot;/&gt;&lt;property id=&quot;20307&quot; value=&quot;323&quot;/&gt;&lt;/object&gt;&lt;object type=&quot;3&quot; unique_id=&quot;10703&quot;&gt;&lt;property id=&quot;20148&quot; value=&quot;5&quot;/&gt;&lt;property id=&quot;20300&quot; value=&quot;Slide 18&quot;/&gt;&lt;property id=&quot;20307&quot; value=&quot;308&quot;/&gt;&lt;/object&gt;&lt;object type=&quot;3&quot; unique_id=&quot;10704&quot;&gt;&lt;property id=&quot;20148&quot; value=&quot;5&quot;/&gt;&lt;property id=&quot;20300&quot; value=&quot;Slide 11 - &amp;quot;Donationsaktiviteten – intensiv og hospitalet &amp;quot;&quot;/&gt;&lt;property id=&quot;20307&quot; value=&quot;310&quot;/&gt;&lt;/object&gt;&lt;object type=&quot;3&quot; unique_id=&quot;10706&quot;&gt;&lt;property id=&quot;20148&quot; value=&quot;5&quot;/&gt;&lt;property id=&quot;20300&quot; value=&quot;Slide 25&quot;/&gt;&lt;property id=&quot;20307&quot; value=&quot;312&quot;/&gt;&lt;/object&gt;&lt;object type=&quot;3&quot; unique_id=&quot;10708&quot;&gt;&lt;property id=&quot;20148&quot; value=&quot;5&quot;/&gt;&lt;property id=&quot;20300&quot; value=&quot;Slide 27&quot;/&gt;&lt;property id=&quot;20307&quot; value=&quot;314&quot;/&gt;&lt;/object&gt;&lt;object type=&quot;3&quot; unique_id=&quot;10709&quot;&gt;&lt;property id=&quot;20148&quot; value=&quot;5&quot;/&gt;&lt;property id=&quot;20300&quot; value=&quot;Slide 9 - &amp;quot;Gennemgang af donationsforløb&amp;quot;&quot;/&gt;&lt;property id=&quot;20307&quot; value=&quot;315&quot;/&gt;&lt;/object&gt;&lt;object type=&quot;3&quot; unique_id=&quot;10710&quot;&gt;&lt;property id=&quot;20148&quot; value=&quot;5&quot;/&gt;&lt;property id=&quot;20300&quot; value=&quot;Slide 15 - &amp;quot;Gensidig orientering&amp;quot;&quot;/&gt;&lt;property id=&quot;20307&quot; value=&quot;316&quot;/&gt;&lt;/object&gt;&lt;object type=&quot;3&quot; unique_id=&quot;10711&quot;&gt;&lt;property id=&quot;20148&quot; value=&quot;5&quot;/&gt;&lt;property id=&quot;20300&quot; value=&quot;Slide 26&quot;/&gt;&lt;property id=&quot;20307&quot; value=&quot;317&quot;/&gt;&lt;/object&gt;&lt;object type=&quot;3&quot; unique_id=&quot;10712&quot;&gt;&lt;property id=&quot;20148&quot; value=&quot;5&quot;/&gt;&lt;property id=&quot;20300&quot; value=&quot;Slide 19&quot;/&gt;&lt;property id=&quot;20307&quot; value=&quot;318&quot;/&gt;&lt;/object&gt;&lt;object type=&quot;3&quot; unique_id=&quot;10713&quot;&gt;&lt;property id=&quot;20148&quot; value=&quot;5&quot;/&gt;&lt;property id=&quot;20300&quot; value=&quot;Slide 13 - &amp;quot;Strategi – en samlet hospitalsindsats&amp;quot;&quot;/&gt;&lt;property id=&quot;20307&quot; value=&quot;319&quot;/&gt;&lt;/object&gt;&lt;object type=&quot;3&quot; unique_id=&quot;10714&quot;&gt;&lt;property id=&quot;20148&quot; value=&quot;5&quot;/&gt;&lt;property id=&quot;20300&quot; value=&quot;Slide 20&quot;/&gt;&lt;property id=&quot;20307&quot; value=&quot;320&quot;/&gt;&lt;/object&gt;&lt;object type=&quot;3&quot; unique_id=&quot;10715&quot;&gt;&lt;property id=&quot;20148&quot; value=&quot;5&quot;/&gt;&lt;property id=&quot;20300&quot; value=&quot;Slide 21&quot;/&gt;&lt;property id=&quot;20307&quot; value=&quot;321&quot;/&gt;&lt;/object&gt;&lt;object type=&quot;3&quot; unique_id=&quot;10716&quot;&gt;&lt;property id=&quot;20148&quot; value=&quot;5&quot;/&gt;&lt;property id=&quot;20300&quot; value=&quot;Slide 22&quot;/&gt;&lt;property id=&quot;20307&quot; value=&quot;322&quot;/&gt;&lt;/object&gt;&lt;object type=&quot;3&quot; unique_id=&quot;10987&quot;&gt;&lt;property id=&quot;20148&quot; value=&quot;5&quot;/&gt;&lt;property id=&quot;20300&quot; value=&quot;Slide 3 - &amp;quot;Opfølgning fra sidste år&amp;quot;&quot;/&gt;&lt;property id=&quot;20307&quot; value=&quot;324&quot;/&gt;&lt;/object&gt;&lt;object type=&quot;3&quot; unique_id=&quot;10988&quot;&gt;&lt;property id=&quot;20148&quot; value=&quot;5&quot;/&gt;&lt;property id=&quot;20300&quot; value=&quot;Slide 17 - &amp;quot;Opsamling og aftaler&amp;quot;&quot;/&gt;&lt;property id=&quot;20307&quot; value=&quot;325&quot;/&gt;&lt;/object&gt;&lt;object type=&quot;3&quot; unique_id=&quot;10989&quot;&gt;&lt;property id=&quot;20148&quot; value=&quot;5&quot;/&gt;&lt;property id=&quot;20300&quot; value=&quot;Slide 23&quot;/&gt;&lt;property id=&quot;20307&quot; value=&quot;326&quot;/&gt;&lt;/object&gt;&lt;object type=&quot;3&quot; unique_id=&quot;10990&quot;&gt;&lt;property id=&quot;20148&quot; value=&quot;5&quot;/&gt;&lt;property id=&quot;20300&quot; value=&quot;Slide 24&quot;/&gt;&lt;property id=&quot;20307&quot; value=&quot;327&quot;/&gt;&lt;/object&gt;&lt;object type=&quot;3&quot; unique_id=&quot;10991&quot;&gt;&lt;property id=&quot;20148&quot; value=&quot;5&quot;/&gt;&lt;property id=&quot;20300&quot; value=&quot;Slide 28&quot;/&gt;&lt;property id=&quot;20307&quot; value=&quot;328&quot;/&gt;&lt;/object&gt;&lt;object type=&quot;3&quot; unique_id=&quot;10992&quot;&gt;&lt;property id=&quot;20148&quot; value=&quot;5&quot;/&gt;&lt;property id=&quot;20300&quot; value=&quot;Slide 29&quot;/&gt;&lt;property id=&quot;20307&quot; value=&quot;329&quot;/&gt;&lt;/object&gt;&lt;object type=&quot;3&quot; unique_id=&quot;10993&quot;&gt;&lt;property id=&quot;20148&quot; value=&quot;5&quot;/&gt;&lt;property id=&quot;20300&quot; value=&quot;Slide 30&quot;/&gt;&lt;property id=&quot;20307&quot; value=&quot;330&quot;/&gt;&lt;/object&gt;&lt;object type=&quot;3&quot; unique_id=&quot;10994&quot;&gt;&lt;property id=&quot;20148&quot; value=&quot;5&quot;/&gt;&lt;property id=&quot;20300&quot; value=&quot;Slide 31&quot;/&gt;&lt;property id=&quot;20307&quot; value=&quot;33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DCO-farver">
      <a:dk1>
        <a:srgbClr val="004567"/>
      </a:dk1>
      <a:lt1>
        <a:srgbClr val="FFFFFF"/>
      </a:lt1>
      <a:dk2>
        <a:srgbClr val="44546A"/>
      </a:dk2>
      <a:lt2>
        <a:srgbClr val="E7E6E6"/>
      </a:lt2>
      <a:accent1>
        <a:srgbClr val="FF612C"/>
      </a:accent1>
      <a:accent2>
        <a:srgbClr val="B2CED6"/>
      </a:accent2>
      <a:accent3>
        <a:srgbClr val="FFD2C5"/>
      </a:accent3>
      <a:accent4>
        <a:srgbClr val="EB0024"/>
      </a:accent4>
      <a:accent5>
        <a:srgbClr val="F0C9C6"/>
      </a:accent5>
      <a:accent6>
        <a:srgbClr val="532341"/>
      </a:accent6>
      <a:hlink>
        <a:srgbClr val="FF612C"/>
      </a:hlink>
      <a:folHlink>
        <a:srgbClr val="00456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1BFF767-C895-457E-B812-AF3A28F68D2F}" vid="{5337B203-7D50-4A3F-AE7F-3EC12528E6A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DCO Powerpoint skabelon</Template>
  <TotalTime>0</TotalTime>
  <Words>1084</Words>
  <Application>Microsoft Office PowerPoint</Application>
  <PresentationFormat>Widescreen</PresentationFormat>
  <Paragraphs>92</Paragraphs>
  <Slides>11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Office-tema</vt:lpstr>
      <vt:lpstr>Spinalreflekser</vt:lpstr>
      <vt:lpstr>Hvad er spinalreflekser?</vt:lpstr>
      <vt:lpstr>Spinalreflekser kan f.eks. udløses af:</vt:lpstr>
      <vt:lpstr>PowerPoint-præsentation</vt:lpstr>
      <vt:lpstr>PowerPoint-præsentation</vt:lpstr>
      <vt:lpstr>Forekomst </vt:lpstr>
      <vt:lpstr>Hvad hvis man er usikker på, hvad man ser?</vt:lpstr>
      <vt:lpstr>PowerPoint-præsentation</vt:lpstr>
      <vt:lpstr>Relaksantia til hjernedøde gives  for at dæmpe spinalreflekser </vt:lpstr>
      <vt:lpstr>Information til pårørende  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Denise Dyrvig Clemente I Jensen</dc:creator>
  <cp:lastModifiedBy>Anne Marie Michelsen</cp:lastModifiedBy>
  <cp:revision>35</cp:revision>
  <cp:lastPrinted>2020-06-19T12:24:47Z</cp:lastPrinted>
  <dcterms:created xsi:type="dcterms:W3CDTF">2021-12-15T08:16:23Z</dcterms:created>
  <dcterms:modified xsi:type="dcterms:W3CDTF">2022-01-19T09:52:42Z</dcterms:modified>
</cp:coreProperties>
</file>