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5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bookmarkIdSeed="2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89" r:id="rId4"/>
    <p:sldId id="276" r:id="rId5"/>
    <p:sldId id="266" r:id="rId6"/>
    <p:sldId id="287" r:id="rId7"/>
    <p:sldId id="283" r:id="rId8"/>
    <p:sldId id="284" r:id="rId9"/>
    <p:sldId id="282" r:id="rId10"/>
    <p:sldId id="288" r:id="rId11"/>
    <p:sldId id="281" r:id="rId12"/>
    <p:sldId id="280" r:id="rId13"/>
    <p:sldId id="262" r:id="rId14"/>
    <p:sldId id="278" r:id="rId15"/>
    <p:sldId id="265" r:id="rId16"/>
    <p:sldId id="286" r:id="rId17"/>
    <p:sldId id="261" r:id="rId18"/>
    <p:sldId id="273" r:id="rId19"/>
    <p:sldId id="275" r:id="rId20"/>
    <p:sldId id="285" r:id="rId21"/>
    <p:sldId id="268" r:id="rId22"/>
    <p:sldId id="270" r:id="rId23"/>
    <p:sldId id="272" r:id="rId24"/>
    <p:sldId id="277" r:id="rId25"/>
    <p:sldId id="293" r:id="rId26"/>
    <p:sldId id="291" r:id="rId27"/>
    <p:sldId id="296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297" r:id="rId36"/>
    <p:sldId id="298" r:id="rId37"/>
  </p:sldIdLst>
  <p:sldSz cx="9144000" cy="6858000" type="screen4x3"/>
  <p:notesSz cx="6797675" cy="9928225"/>
  <p:custDataLst>
    <p:tags r:id="rId39"/>
  </p:custData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0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CCFF"/>
    <a:srgbClr val="B3B3B3"/>
    <a:srgbClr val="565656"/>
    <a:srgbClr val="1F4A60"/>
    <a:srgbClr val="009C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60" autoAdjust="0"/>
    <p:restoredTop sz="83990" autoAdjust="0"/>
  </p:normalViewPr>
  <p:slideViewPr>
    <p:cSldViewPr showGuides="1">
      <p:cViewPr>
        <p:scale>
          <a:sx n="100" d="100"/>
          <a:sy n="100" d="100"/>
        </p:scale>
        <p:origin x="-2124" y="-72"/>
      </p:cViewPr>
      <p:guideLst>
        <p:guide orient="horz" pos="2205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B28D1-58D8-4EBA-AD4A-3097FCE67AD9}" type="datetimeFigureOut">
              <a:rPr lang="da-DK" smtClean="0"/>
              <a:t>23-01-2018</a:t>
            </a:fld>
            <a:endParaRPr lang="da-DK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91502-756A-4244-B8CC-0FD4F7A5EFF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2771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450215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53036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562509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12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641636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Pladsholder til no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684" name="Pladsholder til dias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BD9221-8C4A-4E30-A73E-7A963C22729C}" type="slidenum">
              <a:rPr lang="da-DK" altLang="da-DK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13</a:t>
            </a:fld>
            <a:endParaRPr lang="da-DK" alt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3160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962522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893C4-8171-4A72-90D0-618714FC8DEF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296477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16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115820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Pladsholder til no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588" name="Pladsholder til dias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5BFA319-57B7-4A28-9B18-E221E1AB77BB}" type="slidenum">
              <a:rPr lang="da-DK" altLang="da-DK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17</a:t>
            </a:fld>
            <a:endParaRPr lang="da-DK" alt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4833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Pladsholder til no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>
              <a:latin typeface="Arial" pitchFamily="34" charset="0"/>
              <a:cs typeface="Arial" pitchFamily="34" charset="0"/>
            </a:endParaRPr>
          </a:p>
        </p:txBody>
      </p:sp>
      <p:sp>
        <p:nvSpPr>
          <p:cNvPr id="69636" name="Pladsholder til dias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544542C-DD9E-4499-AFF2-AE874581C42A}" type="slidenum">
              <a:rPr lang="da-DK" altLang="da-DK" smtClean="0"/>
              <a:pPr eaLnBrk="1" hangingPunct="1">
                <a:spcBef>
                  <a:spcPct val="0"/>
                </a:spcBef>
              </a:pPr>
              <a:t>18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1027571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Pladsholder til no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 dirty="0"/>
          </a:p>
          <a:p>
            <a:endParaRPr lang="da-DK" altLang="da-DK" dirty="0"/>
          </a:p>
          <a:p>
            <a:endParaRPr lang="da-DK" altLang="da-DK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7828" name="Pladsholder til dias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E2A5EF-CB39-4F66-98DC-78BEF7D5C406}" type="slidenum">
              <a:rPr lang="da-DK" altLang="da-DK" smtClean="0"/>
              <a:pPr eaLnBrk="1" hangingPunct="1">
                <a:spcBef>
                  <a:spcPct val="0"/>
                </a:spcBef>
              </a:pPr>
              <a:t>19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67215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797826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20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039632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21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591636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22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866010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800985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24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797826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25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684513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26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174280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27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75569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28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413976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29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81093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660188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30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034843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31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828606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32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084126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33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867434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34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37506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35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969562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36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67275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79782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64163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55920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67175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48798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93682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w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w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w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611560" y="2038153"/>
            <a:ext cx="8532007" cy="48224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8460000" y="2040924"/>
            <a:ext cx="683568" cy="48198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2" name="Rektangel 11"/>
          <p:cNvSpPr/>
          <p:nvPr userDrawn="1"/>
        </p:nvSpPr>
        <p:spPr>
          <a:xfrm>
            <a:off x="0" y="0"/>
            <a:ext cx="683568" cy="20381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1371600" y="2720891"/>
            <a:ext cx="6402625" cy="1981738"/>
          </a:xfrm>
        </p:spPr>
        <p:txBody>
          <a:bodyPr anchor="t" anchorCtr="0"/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37pt skrives her</a:t>
            </a:r>
            <a:br>
              <a:rPr lang="da-DK" dirty="0"/>
            </a:br>
            <a:r>
              <a:rPr lang="da-DK" dirty="0"/>
              <a:t>i to eller flere linjer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5101432"/>
            <a:ext cx="6400800" cy="888504"/>
          </a:xfrm>
        </p:spPr>
        <p:txBody>
          <a:bodyPr/>
          <a:lstStyle>
            <a:lvl1pPr marL="0" indent="0" algn="l">
              <a:lnSpc>
                <a:spcPct val="89000"/>
              </a:lnSpc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 20pt skrives her i to linjer eller max tre linjer</a:t>
            </a:r>
            <a:endParaRPr lang="da-DK"/>
          </a:p>
        </p:txBody>
      </p:sp>
      <p:sp>
        <p:nvSpPr>
          <p:cNvPr id="4" name="USR_Name"/>
          <p:cNvSpPr>
            <a:spLocks noGrp="1"/>
          </p:cNvSpPr>
          <p:nvPr>
            <p:ph type="dt" sz="half" idx="10"/>
          </p:nvPr>
        </p:nvSpPr>
        <p:spPr>
          <a:xfrm>
            <a:off x="5919112" y="6289200"/>
            <a:ext cx="2298655" cy="1394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Henning Brinkenfelt, Karen-Lise Welling, Kirsten Møller</a:t>
            </a:r>
            <a:endParaRPr lang="da-DK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1371601" y="6290559"/>
            <a:ext cx="2480320" cy="1394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pic>
        <p:nvPicPr>
          <p:cNvPr id="976947432" name="LogoColorFront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041200"/>
            <a:ext cx="684000" cy="4820400"/>
          </a:xfrm>
          <a:prstGeom prst="rect">
            <a:avLst/>
          </a:prstGeom>
        </p:spPr>
      </p:pic>
      <p:pic>
        <p:nvPicPr>
          <p:cNvPr id="921436070" name="LogoHFront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" y="1584000"/>
            <a:ext cx="687600" cy="687600"/>
          </a:xfrm>
          <a:prstGeom prst="rect">
            <a:avLst/>
          </a:prstGeom>
        </p:spPr>
      </p:pic>
      <p:pic>
        <p:nvPicPr>
          <p:cNvPr id="28" name="Region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1629407"/>
            <a:ext cx="116417" cy="594784"/>
          </a:xfrm>
          <a:prstGeom prst="rect">
            <a:avLst/>
          </a:prstGeom>
        </p:spPr>
      </p:pic>
      <p:pic>
        <p:nvPicPr>
          <p:cNvPr id="98874048" name="LogoGCMaster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255200" y="6314400"/>
            <a:ext cx="421200" cy="421200"/>
          </a:xfrm>
          <a:prstGeom prst="rect">
            <a:avLst/>
          </a:prstGeom>
        </p:spPr>
      </p:pic>
      <p:pic>
        <p:nvPicPr>
          <p:cNvPr id="732597981" name="Vaelg_VF_skabelon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72246278" name="Vaelg_Byg_skabelon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40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611560" y="0"/>
            <a:ext cx="853200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9" name="Rektangel 8"/>
          <p:cNvSpPr/>
          <p:nvPr userDrawn="1"/>
        </p:nvSpPr>
        <p:spPr>
          <a:xfrm>
            <a:off x="8460000" y="1"/>
            <a:ext cx="68356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71600" y="1016732"/>
            <a:ext cx="7086600" cy="1312131"/>
          </a:xfrm>
        </p:spPr>
        <p:txBody>
          <a:bodyPr/>
          <a:lstStyle>
            <a:lvl1pPr>
              <a:lnSpc>
                <a:spcPct val="85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27pt i to eller flere linjer </a:t>
            </a:r>
            <a:br>
              <a:rPr lang="da-DK" dirty="0"/>
            </a:br>
            <a:r>
              <a:rPr lang="da-DK" dirty="0"/>
              <a:t>teksten vokser opad</a:t>
            </a:r>
            <a:endParaRPr lang="da-DK"/>
          </a:p>
        </p:txBody>
      </p:sp>
      <p:sp>
        <p:nvSpPr>
          <p:cNvPr id="11" name="Pladsholder til tekst 2"/>
          <p:cNvSpPr>
            <a:spLocks noGrp="1"/>
          </p:cNvSpPr>
          <p:nvPr>
            <p:ph type="body" sz="quarter" idx="15" hasCustomPrompt="1"/>
          </p:nvPr>
        </p:nvSpPr>
        <p:spPr>
          <a:xfrm>
            <a:off x="1368000" y="2585610"/>
            <a:ext cx="2995611" cy="64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 baseline="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4000">
              <a:defRPr sz="1600">
                <a:solidFill>
                  <a:schemeClr val="bg1"/>
                </a:solidFill>
              </a:defRPr>
            </a:lvl3pPr>
            <a:lvl4pPr marL="540000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  <a:endParaRPr lang="da-DK"/>
          </a:p>
        </p:txBody>
      </p:sp>
      <p:sp>
        <p:nvSpPr>
          <p:cNvPr id="17" name="Pladsholder til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1368000" y="3490922"/>
            <a:ext cx="2995611" cy="64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4000">
              <a:defRPr sz="1600">
                <a:solidFill>
                  <a:schemeClr val="bg1"/>
                </a:solidFill>
              </a:defRPr>
            </a:lvl3pPr>
            <a:lvl4pPr marL="540000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  <a:endParaRPr lang="da-DK"/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4654765" y="2584800"/>
            <a:ext cx="2995611" cy="64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4000">
              <a:defRPr sz="1600">
                <a:solidFill>
                  <a:schemeClr val="bg1"/>
                </a:solidFill>
              </a:defRPr>
            </a:lvl3pPr>
            <a:lvl4pPr marL="540000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  <a:endParaRPr lang="da-DK"/>
          </a:p>
        </p:txBody>
      </p:sp>
      <p:sp>
        <p:nvSpPr>
          <p:cNvPr id="19" name="Pladsholder til tekst5"/>
          <p:cNvSpPr>
            <a:spLocks noGrp="1"/>
          </p:cNvSpPr>
          <p:nvPr>
            <p:ph type="body" sz="quarter" idx="18" hasCustomPrompt="1"/>
          </p:nvPr>
        </p:nvSpPr>
        <p:spPr>
          <a:xfrm>
            <a:off x="4654765" y="3492000"/>
            <a:ext cx="2995611" cy="64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4000">
              <a:defRPr sz="1600">
                <a:solidFill>
                  <a:schemeClr val="bg1"/>
                </a:solidFill>
              </a:defRPr>
            </a:lvl3pPr>
            <a:lvl4pPr marL="540000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  <a:endParaRPr lang="da-DK"/>
          </a:p>
        </p:txBody>
      </p:sp>
      <p:pic>
        <p:nvPicPr>
          <p:cNvPr id="1607568644" name="LogoColorEn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684000" cy="6858000"/>
          </a:xfrm>
          <a:prstGeom prst="rect">
            <a:avLst/>
          </a:prstGeom>
        </p:spPr>
      </p:pic>
      <p:pic>
        <p:nvPicPr>
          <p:cNvPr id="580161880" name="LogoHEn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" y="4806000"/>
            <a:ext cx="687600" cy="687600"/>
          </a:xfrm>
          <a:prstGeom prst="rect">
            <a:avLst/>
          </a:prstGeom>
        </p:spPr>
      </p:pic>
      <p:pic>
        <p:nvPicPr>
          <p:cNvPr id="24" name="Region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4852382"/>
            <a:ext cx="116417" cy="594784"/>
          </a:xfrm>
          <a:prstGeom prst="rect">
            <a:avLst/>
          </a:prstGeom>
        </p:spPr>
      </p:pic>
      <p:sp>
        <p:nvSpPr>
          <p:cNvPr id="26" name="CEN_Center"/>
          <p:cNvSpPr txBox="1">
            <a:spLocks/>
          </p:cNvSpPr>
          <p:nvPr userDrawn="1"/>
        </p:nvSpPr>
        <p:spPr>
          <a:xfrm>
            <a:off x="1371600" y="399192"/>
            <a:ext cx="7092000" cy="4212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Neurocentret</a:t>
            </a:r>
          </a:p>
        </p:txBody>
      </p:sp>
      <p:sp>
        <p:nvSpPr>
          <p:cNvPr id="20" name="USR_CenterFreeText" hidden="1"/>
          <p:cNvSpPr txBox="1">
            <a:spLocks/>
          </p:cNvSpPr>
          <p:nvPr userDrawn="1"/>
        </p:nvSpPr>
        <p:spPr>
          <a:xfrm>
            <a:off x="1371600" y="399192"/>
            <a:ext cx="7092000" cy="4212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/>
          </a:p>
        </p:txBody>
      </p:sp>
      <p:sp>
        <p:nvSpPr>
          <p:cNvPr id="25" name="OFF_Virksomhed"/>
          <p:cNvSpPr txBox="1"/>
          <p:nvPr userDrawn="1"/>
        </p:nvSpPr>
        <p:spPr>
          <a:xfrm>
            <a:off x="1371599" y="207098"/>
            <a:ext cx="3224211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chemeClr val="bg1"/>
                </a:solidFill>
              </a:rPr>
              <a:t>Rigshospitalet</a:t>
            </a:r>
          </a:p>
        </p:txBody>
      </p:sp>
      <p:sp>
        <p:nvSpPr>
          <p:cNvPr id="4" name="USR_Nam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Henning Brinkenfelt, Karen-Lise Welling, Kirsten Møller</a:t>
            </a:r>
            <a:endParaRPr lang="da-DK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608102076" name="LogoGCMaster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255200" y="6314400"/>
            <a:ext cx="421200" cy="421200"/>
          </a:xfrm>
          <a:prstGeom prst="rect">
            <a:avLst/>
          </a:prstGeom>
        </p:spPr>
      </p:pic>
      <p:pic>
        <p:nvPicPr>
          <p:cNvPr id="497356855" name="LogoGXMaster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28000" y="259200"/>
            <a:ext cx="900000" cy="900000"/>
          </a:xfrm>
          <a:prstGeom prst="rect">
            <a:avLst/>
          </a:prstGeom>
        </p:spPr>
      </p:pic>
      <p:pic>
        <p:nvPicPr>
          <p:cNvPr id="1299838039" name="LogoKU_N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971600" y="50400"/>
            <a:ext cx="4176000" cy="619200"/>
          </a:xfrm>
          <a:prstGeom prst="rect">
            <a:avLst/>
          </a:prstGeom>
        </p:spPr>
      </p:pic>
      <p:pic>
        <p:nvPicPr>
          <p:cNvPr id="1917257900" name="LogoGXMaster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24400" y="871200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027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2"/>
          <p:cNvSpPr txBox="1">
            <a:spLocks noChangeArrowheads="1"/>
          </p:cNvSpPr>
          <p:nvPr userDrawn="1"/>
        </p:nvSpPr>
        <p:spPr bwMode="auto">
          <a:xfrm>
            <a:off x="404813" y="1819146"/>
            <a:ext cx="2272102" cy="432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sz="10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 tekst typografier</a:t>
            </a:r>
            <a:endParaRPr lang="da-DK" sz="10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frem i tekst-niveauer. 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derefter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skifte fra et niveau til et næste</a:t>
            </a:r>
            <a:endParaRPr lang="da-DK"/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tilbage i tekst-niveauer,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SHIFT+TAB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Forøg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Formindsk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listeniveau bruges</a:t>
            </a:r>
            <a:endParaRPr lang="da-DK"/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layouts</a:t>
            </a:r>
            <a:endParaRPr lang="da-DK"/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  <a:endParaRPr lang="da-DK"/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menupunktet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 </a:t>
            </a:r>
            <a:b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indsætte nyt slide</a:t>
            </a:r>
            <a:endParaRPr lang="da-DK"/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dit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nuværende layout til et alternativt</a:t>
            </a:r>
            <a:endParaRPr lang="da-DK"/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 slide</a:t>
            </a:r>
            <a:endParaRPr lang="da-DK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  <a:endParaRPr lang="da-DK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nulstille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placering, størrelse og for-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matering af pladsholdere til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layoutets oprindelige design </a:t>
            </a:r>
            <a:endParaRPr lang="da-DK"/>
          </a:p>
          <a:p>
            <a:pPr eaLnBrk="1" hangingPunct="1">
              <a:spcAft>
                <a:spcPts val="600"/>
              </a:spcAft>
              <a:defRPr/>
            </a:pP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endParaRPr 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Box 4"/>
          <p:cNvSpPr txBox="1">
            <a:spLocks noChangeArrowheads="1"/>
          </p:cNvSpPr>
          <p:nvPr userDrawn="1"/>
        </p:nvSpPr>
        <p:spPr bwMode="auto">
          <a:xfrm>
            <a:off x="6627440" y="1815926"/>
            <a:ext cx="2358243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justere sidenummerering, </a:t>
            </a:r>
            <a:b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 og sidefod</a:t>
            </a:r>
            <a:endParaRPr lang="da-DK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Gør dette som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 sidste i din præsentation, så det slår igennem på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 slides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  <a:endParaRPr lang="da-DK"/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Sidehoved og Sidef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(Tekst kommer fra Templafy)</a:t>
            </a:r>
            <a:endParaRPr lang="da-DK"/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 på alle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hvis det kun skal være på et enkelt slide</a:t>
            </a:r>
            <a:endParaRPr lang="da-DK"/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  <a:endParaRPr lang="da-DK"/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se hjælpelinjer</a:t>
            </a:r>
            <a:endParaRPr lang="da-DK"/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sæt hak ved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  <a:endParaRPr lang="da-DK"/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Alt + F9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hurtig visning af hjælpelinjer</a:t>
            </a:r>
            <a:endParaRPr lang="da-DK"/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Box 3"/>
          <p:cNvSpPr txBox="1">
            <a:spLocks noChangeArrowheads="1"/>
          </p:cNvSpPr>
          <p:nvPr userDrawn="1"/>
        </p:nvSpPr>
        <p:spPr bwMode="auto">
          <a:xfrm>
            <a:off x="3620804" y="1801283"/>
            <a:ext cx="2160798" cy="250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billede</a:t>
            </a:r>
            <a:endParaRPr lang="da-DK"/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slides med billedpladsholder,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ikonet og 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  <a:endParaRPr lang="da-DK"/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 billede</a:t>
            </a:r>
            <a:endParaRPr lang="da-DK"/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billedets fokus/størrelse</a:t>
            </a:r>
            <a:endParaRPr lang="da-DK"/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Ønsker du at skalere billedet, så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 nede, mens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trækker i billedets hjørner</a:t>
            </a:r>
            <a:endParaRPr lang="da-DK"/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Hvis du sletter billedet og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indsætter et nyt, kan billedet lægge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 foran tekst og grafik. Hvis dette sker, højreklik på billedet og 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 bagest</a:t>
            </a:r>
            <a:endParaRPr lang="da-DK"/>
          </a:p>
        </p:txBody>
      </p:sp>
      <p:pic>
        <p:nvPicPr>
          <p:cNvPr id="33" name="4 Nulstil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56324" y="5303999"/>
            <a:ext cx="547241" cy="197798"/>
          </a:xfrm>
          <a:prstGeom prst="rect">
            <a:avLst/>
          </a:prstGeom>
        </p:spPr>
      </p:pic>
      <p:pic>
        <p:nvPicPr>
          <p:cNvPr id="32" name="2 Ny slide"/>
          <p:cNvPicPr>
            <a:picLocks noChangeAspect="1"/>
          </p:cNvPicPr>
          <p:nvPr userDrawn="1"/>
        </p:nvPicPr>
        <p:blipFill rotWithShape="1">
          <a:blip r:embed="rId3"/>
          <a:srcRect l="2931" r="60888"/>
          <a:stretch/>
        </p:blipFill>
        <p:spPr>
          <a:xfrm>
            <a:off x="2231570" y="3523951"/>
            <a:ext cx="363713" cy="647461"/>
          </a:xfrm>
          <a:prstGeom prst="rect">
            <a:avLst/>
          </a:prstGeom>
        </p:spPr>
      </p:pic>
      <p:sp>
        <p:nvSpPr>
          <p:cNvPr id="9" name="Fast overskrift"/>
          <p:cNvSpPr txBox="1"/>
          <p:nvPr userDrawn="1"/>
        </p:nvSpPr>
        <p:spPr>
          <a:xfrm>
            <a:off x="404811" y="539751"/>
            <a:ext cx="8331994" cy="65017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a-DK" sz="3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Brugerguide - Slet før anvendelse</a:t>
            </a:r>
            <a:endParaRPr lang="da-DK"/>
          </a:p>
        </p:txBody>
      </p:sp>
      <p:pic>
        <p:nvPicPr>
          <p:cNvPr id="17" name="1 Increase decrease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26940" y="2862487"/>
            <a:ext cx="549328" cy="285228"/>
          </a:xfrm>
          <a:prstGeom prst="rect">
            <a:avLst/>
          </a:prstGeom>
        </p:spPr>
      </p:pic>
      <p:pic>
        <p:nvPicPr>
          <p:cNvPr id="19" name="3 Layout"/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2256324" y="4193555"/>
            <a:ext cx="593368" cy="192211"/>
          </a:xfrm>
          <a:prstGeom prst="rect">
            <a:avLst/>
          </a:prstGeom>
        </p:spPr>
      </p:pic>
      <p:pic>
        <p:nvPicPr>
          <p:cNvPr id="26" name="5 Insert picture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554667" y="2060444"/>
            <a:ext cx="262151" cy="256054"/>
          </a:xfrm>
          <a:prstGeom prst="rect">
            <a:avLst/>
          </a:prstGeom>
        </p:spPr>
      </p:pic>
      <p:pic>
        <p:nvPicPr>
          <p:cNvPr id="27" name="6 Crop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535299" y="2733766"/>
            <a:ext cx="337400" cy="321707"/>
          </a:xfrm>
          <a:prstGeom prst="rect">
            <a:avLst/>
          </a:prstGeom>
        </p:spPr>
      </p:pic>
      <p:pic>
        <p:nvPicPr>
          <p:cNvPr id="30" name="7 Scale picture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513004" y="3227756"/>
            <a:ext cx="359695" cy="33530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da-DK"/>
              <a:t>Henning Brinkenfelt, Karen-Lise Welling, Kirsten Møller</a:t>
            </a:r>
            <a:endParaRPr lang="da-D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14847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>
                <a:solidFill>
                  <a:srgbClr val="04617B">
                    <a:shade val="90000"/>
                  </a:srgbClr>
                </a:solidFill>
              </a:rPr>
              <a:t>Henning Brinkenfelt, Karen-Lise Welling, Kirsten Møller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01867-DA26-4E7C-8904-3F02653291FB}" type="slidenum">
              <a:rPr lang="da-D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‹nr.›</a:t>
            </a:fld>
            <a:endParaRPr lang="da-D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301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>
                <a:solidFill>
                  <a:srgbClr val="04617B">
                    <a:shade val="90000"/>
                  </a:srgbClr>
                </a:solidFill>
              </a:rPr>
              <a:t>Henning Brinkenfelt, Karen-Lise Welling, Kirsten Møller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23953-7829-4BA3-8667-E476CC4D108F}" type="slidenum">
              <a:rPr lang="da-D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‹nr.›</a:t>
            </a:fld>
            <a:endParaRPr lang="da-D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05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Èn tekst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1368000" y="872715"/>
            <a:ext cx="7092000" cy="1161947"/>
          </a:xfrm>
        </p:spPr>
        <p:txBody>
          <a:bodyPr/>
          <a:lstStyle/>
          <a:p>
            <a:r>
              <a:rPr lang="da-DK" dirty="0"/>
              <a:t>Overskrift 27pt i to eller flere linjer </a:t>
            </a:r>
            <a:br>
              <a:rPr lang="da-DK" dirty="0"/>
            </a:br>
            <a:r>
              <a:rPr lang="da-DK" dirty="0"/>
              <a:t>teksten vokser opad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 hasCustomPrompt="1"/>
          </p:nvPr>
        </p:nvSpPr>
        <p:spPr>
          <a:xfrm>
            <a:off x="1368425" y="2327275"/>
            <a:ext cx="7091363" cy="3160713"/>
          </a:xfrm>
        </p:spPr>
        <p:txBody>
          <a:bodyPr/>
          <a:lstStyle/>
          <a:p>
            <a:pPr lvl="0"/>
            <a:r>
              <a:rPr lang="da-DK" dirty="0"/>
              <a:t>Brødtekst 22pt skrives her</a:t>
            </a:r>
            <a:endParaRPr lang="da-DK"/>
          </a:p>
          <a:p>
            <a:pPr lvl="1"/>
            <a:r>
              <a:rPr lang="da-DK" dirty="0"/>
              <a:t>Andet niveau</a:t>
            </a:r>
            <a:endParaRPr lang="da-DK"/>
          </a:p>
          <a:p>
            <a:pPr lvl="2"/>
            <a:r>
              <a:rPr lang="da-DK" dirty="0"/>
              <a:t>Tredje niveau</a:t>
            </a:r>
            <a:endParaRPr lang="da-DK"/>
          </a:p>
          <a:p>
            <a:pPr lvl="3"/>
            <a:r>
              <a:rPr lang="da-DK" dirty="0"/>
              <a:t>Fjerde niveau</a:t>
            </a:r>
            <a:endParaRPr lang="da-DK"/>
          </a:p>
          <a:p>
            <a:pPr lvl="4"/>
            <a:r>
              <a:rPr lang="da-DK" dirty="0"/>
              <a:t>Femte niveau</a:t>
            </a:r>
            <a:endParaRPr lang="da-DK"/>
          </a:p>
        </p:txBody>
      </p:sp>
      <p:sp>
        <p:nvSpPr>
          <p:cNvPr id="4" name="USR_Nam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Henning Brinkenfelt, Karen-Lise Welling, Kirsten Møller</a:t>
            </a:r>
            <a:endParaRPr lang="da-DK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23299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Overskrift 27pt i to eller flere linjer </a:t>
            </a:r>
            <a:br>
              <a:rPr lang="da-DK" dirty="0"/>
            </a:br>
            <a:r>
              <a:rPr lang="da-DK" dirty="0"/>
              <a:t>teksten vokser opad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3" hasCustomPrompt="1"/>
          </p:nvPr>
        </p:nvSpPr>
        <p:spPr>
          <a:xfrm>
            <a:off x="1368000" y="2327275"/>
            <a:ext cx="3429000" cy="3160713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  <a:endParaRPr lang="da-DK"/>
          </a:p>
          <a:p>
            <a:pPr lvl="1"/>
            <a:r>
              <a:rPr lang="da-DK" dirty="0"/>
              <a:t>Andet niveau</a:t>
            </a:r>
            <a:endParaRPr lang="da-DK"/>
          </a:p>
          <a:p>
            <a:pPr lvl="2"/>
            <a:r>
              <a:rPr lang="da-DK" dirty="0"/>
              <a:t>Tredje niveau</a:t>
            </a:r>
            <a:endParaRPr lang="da-DK"/>
          </a:p>
          <a:p>
            <a:pPr lvl="3"/>
            <a:r>
              <a:rPr lang="da-DK" dirty="0"/>
              <a:t>Fjerde niveau</a:t>
            </a:r>
            <a:endParaRPr lang="da-DK"/>
          </a:p>
          <a:p>
            <a:pPr lvl="4"/>
            <a:r>
              <a:rPr lang="da-DK" dirty="0"/>
              <a:t>Femte niveau</a:t>
            </a:r>
            <a:endParaRPr lang="da-DK"/>
          </a:p>
          <a:p>
            <a:pPr lvl="5"/>
            <a:r>
              <a:rPr lang="da-DK" dirty="0"/>
              <a:t>6 niveau</a:t>
            </a:r>
            <a:endParaRPr lang="da-DK"/>
          </a:p>
          <a:p>
            <a:pPr lvl="6"/>
            <a:r>
              <a:rPr lang="da-DK" dirty="0"/>
              <a:t>7 niveau</a:t>
            </a:r>
            <a:endParaRPr lang="da-DK"/>
          </a:p>
          <a:p>
            <a:pPr lvl="7"/>
            <a:r>
              <a:rPr lang="da-DK" dirty="0"/>
              <a:t>8 niveau</a:t>
            </a:r>
            <a:endParaRPr lang="da-DK"/>
          </a:p>
          <a:p>
            <a:pPr lvl="8"/>
            <a:r>
              <a:rPr lang="da-DK" dirty="0"/>
              <a:t>9 niveau</a:t>
            </a:r>
            <a:endParaRPr lang="da-DK"/>
          </a:p>
        </p:txBody>
      </p:sp>
      <p:sp>
        <p:nvSpPr>
          <p:cNvPr id="19" name="Pladsholder til indhold 6"/>
          <p:cNvSpPr>
            <a:spLocks noGrp="1"/>
          </p:cNvSpPr>
          <p:nvPr>
            <p:ph sz="quarter" idx="14" hasCustomPrompt="1"/>
          </p:nvPr>
        </p:nvSpPr>
        <p:spPr>
          <a:xfrm>
            <a:off x="5021798" y="2329200"/>
            <a:ext cx="3429000" cy="3160713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  <a:endParaRPr lang="da-DK"/>
          </a:p>
          <a:p>
            <a:pPr lvl="1"/>
            <a:r>
              <a:rPr lang="da-DK" dirty="0"/>
              <a:t>Andet niveau</a:t>
            </a:r>
            <a:endParaRPr lang="da-DK"/>
          </a:p>
          <a:p>
            <a:pPr lvl="2"/>
            <a:r>
              <a:rPr lang="da-DK" dirty="0"/>
              <a:t>Tredje niveau</a:t>
            </a:r>
            <a:endParaRPr lang="da-DK"/>
          </a:p>
          <a:p>
            <a:pPr lvl="3"/>
            <a:r>
              <a:rPr lang="da-DK" dirty="0"/>
              <a:t>Fjerde niveau</a:t>
            </a:r>
            <a:endParaRPr lang="da-DK"/>
          </a:p>
          <a:p>
            <a:pPr lvl="4"/>
            <a:r>
              <a:rPr lang="da-DK" dirty="0"/>
              <a:t>Femte niveau</a:t>
            </a:r>
            <a:endParaRPr lang="da-DK"/>
          </a:p>
          <a:p>
            <a:pPr lvl="5"/>
            <a:r>
              <a:rPr lang="da-DK" dirty="0"/>
              <a:t>6 niveau</a:t>
            </a:r>
            <a:endParaRPr lang="da-DK"/>
          </a:p>
          <a:p>
            <a:pPr lvl="6"/>
            <a:r>
              <a:rPr lang="da-DK" dirty="0"/>
              <a:t>7 niveau</a:t>
            </a:r>
            <a:endParaRPr lang="da-DK"/>
          </a:p>
          <a:p>
            <a:pPr lvl="7"/>
            <a:r>
              <a:rPr lang="da-DK" dirty="0"/>
              <a:t>8 niveau</a:t>
            </a:r>
            <a:endParaRPr lang="da-DK"/>
          </a:p>
          <a:p>
            <a:pPr lvl="8"/>
            <a:r>
              <a:rPr lang="da-DK" dirty="0"/>
              <a:t>9 niveau</a:t>
            </a:r>
            <a:endParaRPr lang="da-DK"/>
          </a:p>
        </p:txBody>
      </p:sp>
      <p:sp>
        <p:nvSpPr>
          <p:cNvPr id="4" name="USR_Nam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Henning Brinkenfelt, Karen-Lise Welling, Kirsten Møller</a:t>
            </a:r>
            <a:endParaRPr lang="da-DK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1777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 fel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5" hasCustomPrompt="1"/>
          </p:nvPr>
        </p:nvSpPr>
        <p:spPr>
          <a:xfrm>
            <a:off x="1368000" y="4838162"/>
            <a:ext cx="7086600" cy="654587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 baseline="0"/>
            </a:lvl1pPr>
            <a:lvl2pPr>
              <a:defRPr sz="1800"/>
            </a:lvl2pPr>
            <a:lvl3pPr marL="324000">
              <a:defRPr sz="1600"/>
            </a:lvl3pPr>
            <a:lvl4pPr marL="540000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/>
            </a:lvl5pPr>
          </a:lstStyle>
          <a:p>
            <a:pPr lvl="0"/>
            <a:r>
              <a:rPr lang="da-DK" dirty="0"/>
              <a:t>Billedtekst 16pt i to eller max tre linjer</a:t>
            </a:r>
            <a:endParaRPr lang="da-DK"/>
          </a:p>
        </p:txBody>
      </p:sp>
      <p:sp>
        <p:nvSpPr>
          <p:cNvPr id="8" name="Pladsholder til billede 2"/>
          <p:cNvSpPr>
            <a:spLocks noGrp="1"/>
          </p:cNvSpPr>
          <p:nvPr>
            <p:ph type="pic" sz="quarter" idx="16" hasCustomPrompt="1"/>
          </p:nvPr>
        </p:nvSpPr>
        <p:spPr>
          <a:xfrm>
            <a:off x="1368000" y="1362269"/>
            <a:ext cx="7086600" cy="3340360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4" name="USR_Nam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Henning Brinkenfelt, Karen-Lise Welling, Kirsten Møller</a:t>
            </a:r>
            <a:endParaRPr lang="da-DK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11764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 fel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5" hasCustomPrompt="1"/>
          </p:nvPr>
        </p:nvSpPr>
        <p:spPr>
          <a:xfrm>
            <a:off x="1368000" y="4838162"/>
            <a:ext cx="7086600" cy="654587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 baseline="0"/>
            </a:lvl1pPr>
            <a:lvl2pPr>
              <a:defRPr sz="1800"/>
            </a:lvl2pPr>
            <a:lvl3pPr marL="324000">
              <a:defRPr sz="1600"/>
            </a:lvl3pPr>
            <a:lvl4pPr marL="540000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/>
            </a:lvl5pPr>
          </a:lstStyle>
          <a:p>
            <a:pPr lvl="0"/>
            <a:r>
              <a:rPr lang="da-DK" dirty="0"/>
              <a:t>Billedtekst 16pt i to eller max tre linjer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9" name="Pladsholder til indhold 2"/>
          <p:cNvSpPr>
            <a:spLocks noGrp="1"/>
          </p:cNvSpPr>
          <p:nvPr>
            <p:ph sz="quarter" idx="17" hasCustomPrompt="1"/>
          </p:nvPr>
        </p:nvSpPr>
        <p:spPr>
          <a:xfrm>
            <a:off x="1368425" y="1362075"/>
            <a:ext cx="7088400" cy="33408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a-DK" dirty="0"/>
              <a:t>Brødtekst 22pt skrives her, eller tabel og diagram indsættes</a:t>
            </a:r>
            <a:endParaRPr lang="da-DK"/>
          </a:p>
          <a:p>
            <a:pPr lvl="1"/>
            <a:r>
              <a:rPr lang="da-DK" dirty="0"/>
              <a:t>Andet niveau</a:t>
            </a:r>
            <a:endParaRPr lang="da-DK"/>
          </a:p>
          <a:p>
            <a:pPr lvl="2"/>
            <a:r>
              <a:rPr lang="da-DK" dirty="0"/>
              <a:t>Tredje niveau</a:t>
            </a:r>
            <a:endParaRPr lang="da-DK"/>
          </a:p>
          <a:p>
            <a:pPr lvl="3"/>
            <a:r>
              <a:rPr lang="da-DK" dirty="0"/>
              <a:t>Fjerde niveau</a:t>
            </a:r>
            <a:endParaRPr lang="da-DK"/>
          </a:p>
          <a:p>
            <a:pPr lvl="4"/>
            <a:r>
              <a:rPr lang="da-DK" dirty="0"/>
              <a:t>Femte niveau</a:t>
            </a:r>
            <a:endParaRPr lang="da-DK"/>
          </a:p>
        </p:txBody>
      </p:sp>
      <p:sp>
        <p:nvSpPr>
          <p:cNvPr id="4" name="USR_Nam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Henning Brinkenfelt, Karen-Lise Welling, Kirsten Møller</a:t>
            </a:r>
            <a:endParaRPr lang="da-DK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7186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fe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5" hasCustomPrompt="1"/>
          </p:nvPr>
        </p:nvSpPr>
        <p:spPr>
          <a:xfrm>
            <a:off x="1368000" y="4985492"/>
            <a:ext cx="3317874" cy="55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400" baseline="0"/>
            </a:lvl1pPr>
            <a:lvl2pPr>
              <a:defRPr sz="1800"/>
            </a:lvl2pPr>
            <a:lvl3pPr marL="324000">
              <a:defRPr sz="1600"/>
            </a:lvl3pPr>
            <a:lvl4pPr marL="540000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/>
            </a:lvl5pPr>
          </a:lstStyle>
          <a:p>
            <a:pPr lvl="0"/>
            <a:r>
              <a:rPr lang="da-DK" dirty="0"/>
              <a:t>Billedtekst 14pt i to eller max tre linjer</a:t>
            </a:r>
            <a:endParaRPr lang="da-DK"/>
          </a:p>
        </p:txBody>
      </p:sp>
      <p:sp>
        <p:nvSpPr>
          <p:cNvPr id="25" name="Pladsholder til billede 2"/>
          <p:cNvSpPr>
            <a:spLocks noGrp="1"/>
          </p:cNvSpPr>
          <p:nvPr>
            <p:ph type="pic" sz="quarter" idx="16" hasCustomPrompt="1"/>
          </p:nvPr>
        </p:nvSpPr>
        <p:spPr>
          <a:xfrm>
            <a:off x="1368000" y="1366174"/>
            <a:ext cx="3317875" cy="3489649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  <a:endParaRPr lang="da-DK"/>
          </a:p>
        </p:txBody>
      </p:sp>
      <p:sp>
        <p:nvSpPr>
          <p:cNvPr id="12" name="Pladsholder til tekst 3"/>
          <p:cNvSpPr>
            <a:spLocks noGrp="1"/>
          </p:cNvSpPr>
          <p:nvPr>
            <p:ph type="body" sz="quarter" idx="19" hasCustomPrompt="1"/>
          </p:nvPr>
        </p:nvSpPr>
        <p:spPr>
          <a:xfrm>
            <a:off x="4889500" y="4985492"/>
            <a:ext cx="3564000" cy="55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400" baseline="0"/>
            </a:lvl1pPr>
            <a:lvl2pPr>
              <a:defRPr sz="1800"/>
            </a:lvl2pPr>
            <a:lvl3pPr marL="324000">
              <a:defRPr sz="1600"/>
            </a:lvl3pPr>
            <a:lvl4pPr marL="540000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/>
            </a:lvl5pPr>
          </a:lstStyle>
          <a:p>
            <a:pPr lvl="0"/>
            <a:r>
              <a:rPr lang="da-DK" dirty="0"/>
              <a:t>Billedtekst 14pt i to eller max tre linjer</a:t>
            </a:r>
            <a:endParaRPr lang="da-DK"/>
          </a:p>
        </p:txBody>
      </p:sp>
      <p:sp>
        <p:nvSpPr>
          <p:cNvPr id="17" name="Pladsholder til indhold 4"/>
          <p:cNvSpPr>
            <a:spLocks noGrp="1"/>
          </p:cNvSpPr>
          <p:nvPr>
            <p:ph sz="quarter" idx="14" hasCustomPrompt="1"/>
          </p:nvPr>
        </p:nvSpPr>
        <p:spPr>
          <a:xfrm>
            <a:off x="4884806" y="1371523"/>
            <a:ext cx="3570988" cy="3488400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  <a:endParaRPr lang="da-DK"/>
          </a:p>
          <a:p>
            <a:pPr lvl="1"/>
            <a:r>
              <a:rPr lang="da-DK" dirty="0"/>
              <a:t>Andet niveau</a:t>
            </a:r>
            <a:endParaRPr lang="da-DK"/>
          </a:p>
          <a:p>
            <a:pPr lvl="2"/>
            <a:r>
              <a:rPr lang="da-DK" dirty="0"/>
              <a:t>Tredje niveau</a:t>
            </a:r>
            <a:endParaRPr lang="da-DK"/>
          </a:p>
          <a:p>
            <a:pPr lvl="3"/>
            <a:r>
              <a:rPr lang="da-DK" dirty="0"/>
              <a:t>Fjerde niveau</a:t>
            </a:r>
            <a:endParaRPr lang="da-DK"/>
          </a:p>
          <a:p>
            <a:pPr lvl="4"/>
            <a:r>
              <a:rPr lang="da-DK" dirty="0"/>
              <a:t>Femte niveau</a:t>
            </a:r>
            <a:endParaRPr lang="da-DK"/>
          </a:p>
          <a:p>
            <a:pPr lvl="5"/>
            <a:r>
              <a:rPr lang="da-DK" dirty="0"/>
              <a:t>6 niveau</a:t>
            </a:r>
            <a:endParaRPr lang="da-DK"/>
          </a:p>
          <a:p>
            <a:pPr lvl="6"/>
            <a:r>
              <a:rPr lang="da-DK" dirty="0"/>
              <a:t>7 niveau</a:t>
            </a:r>
            <a:endParaRPr lang="da-DK"/>
          </a:p>
          <a:p>
            <a:pPr lvl="7"/>
            <a:r>
              <a:rPr lang="da-DK" dirty="0"/>
              <a:t>8 niveau</a:t>
            </a:r>
            <a:endParaRPr lang="da-DK"/>
          </a:p>
          <a:p>
            <a:pPr lvl="8"/>
            <a:r>
              <a:rPr lang="da-DK" dirty="0"/>
              <a:t>9 niveau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4" name="USR_Nam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Henning Brinkenfelt, Karen-Lise Welling, Kirsten Møller</a:t>
            </a:r>
            <a:endParaRPr lang="da-DK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28567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lt &amp; tekst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68000" y="908719"/>
            <a:ext cx="7091788" cy="1125943"/>
          </a:xfrm>
        </p:spPr>
        <p:txBody>
          <a:bodyPr/>
          <a:lstStyle/>
          <a:p>
            <a:r>
              <a:rPr lang="da-DK" dirty="0"/>
              <a:t>Overskrift 27pt i to eller flere linjer </a:t>
            </a:r>
            <a:br>
              <a:rPr lang="da-DK" dirty="0"/>
            </a:br>
            <a:r>
              <a:rPr lang="da-DK" dirty="0"/>
              <a:t>teksten vokser opad</a:t>
            </a:r>
            <a:endParaRPr lang="da-DK"/>
          </a:p>
        </p:txBody>
      </p:sp>
      <p:sp>
        <p:nvSpPr>
          <p:cNvPr id="27" name="Pladsholder til tekst 1"/>
          <p:cNvSpPr>
            <a:spLocks noGrp="1"/>
          </p:cNvSpPr>
          <p:nvPr>
            <p:ph type="body" sz="quarter" idx="15" hasCustomPrompt="1"/>
          </p:nvPr>
        </p:nvSpPr>
        <p:spPr>
          <a:xfrm>
            <a:off x="1371600" y="4931361"/>
            <a:ext cx="3317874" cy="556627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400" baseline="0"/>
            </a:lvl1pPr>
            <a:lvl2pPr>
              <a:defRPr sz="1800"/>
            </a:lvl2pPr>
            <a:lvl3pPr marL="324000">
              <a:defRPr sz="1600"/>
            </a:lvl3pPr>
            <a:lvl4pPr marL="540000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/>
            </a:lvl5pPr>
          </a:lstStyle>
          <a:p>
            <a:pPr lvl="0"/>
            <a:r>
              <a:rPr lang="da-DK" dirty="0"/>
              <a:t>Billedtekst 14pt i to eller max tre linjer</a:t>
            </a:r>
            <a:endParaRPr lang="da-DK"/>
          </a:p>
        </p:txBody>
      </p:sp>
      <p:sp>
        <p:nvSpPr>
          <p:cNvPr id="28" name="Pladsholder til billede 2"/>
          <p:cNvSpPr>
            <a:spLocks noGrp="1"/>
          </p:cNvSpPr>
          <p:nvPr>
            <p:ph type="pic" sz="quarter" idx="17" hasCustomPrompt="1"/>
          </p:nvPr>
        </p:nvSpPr>
        <p:spPr>
          <a:xfrm>
            <a:off x="1368000" y="2328862"/>
            <a:ext cx="3319200" cy="2476561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  <a:endParaRPr lang="da-DK"/>
          </a:p>
        </p:txBody>
      </p:sp>
      <p:sp>
        <p:nvSpPr>
          <p:cNvPr id="24" name="Pladsholder til indhold 3"/>
          <p:cNvSpPr>
            <a:spLocks noGrp="1"/>
          </p:cNvSpPr>
          <p:nvPr>
            <p:ph sz="quarter" idx="14" hasCustomPrompt="1"/>
          </p:nvPr>
        </p:nvSpPr>
        <p:spPr>
          <a:xfrm>
            <a:off x="4888800" y="2327275"/>
            <a:ext cx="3570988" cy="3160713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  <a:endParaRPr lang="da-DK"/>
          </a:p>
          <a:p>
            <a:pPr lvl="1"/>
            <a:r>
              <a:rPr lang="da-DK" dirty="0"/>
              <a:t>Andet niveau</a:t>
            </a:r>
            <a:endParaRPr lang="da-DK"/>
          </a:p>
          <a:p>
            <a:pPr lvl="2"/>
            <a:r>
              <a:rPr lang="da-DK" dirty="0"/>
              <a:t>Tredje niveau</a:t>
            </a:r>
            <a:endParaRPr lang="da-DK"/>
          </a:p>
          <a:p>
            <a:pPr lvl="3"/>
            <a:r>
              <a:rPr lang="da-DK" dirty="0"/>
              <a:t>Fjerde niveau</a:t>
            </a:r>
            <a:endParaRPr lang="da-DK"/>
          </a:p>
          <a:p>
            <a:pPr lvl="4"/>
            <a:r>
              <a:rPr lang="da-DK" dirty="0"/>
              <a:t>Femte niveau</a:t>
            </a:r>
            <a:endParaRPr lang="da-DK"/>
          </a:p>
          <a:p>
            <a:pPr lvl="5"/>
            <a:r>
              <a:rPr lang="da-DK" dirty="0"/>
              <a:t>6 niveau</a:t>
            </a:r>
            <a:endParaRPr lang="da-DK"/>
          </a:p>
          <a:p>
            <a:pPr lvl="6"/>
            <a:r>
              <a:rPr lang="da-DK" dirty="0"/>
              <a:t>7 niveau</a:t>
            </a:r>
            <a:endParaRPr lang="da-DK"/>
          </a:p>
          <a:p>
            <a:pPr lvl="7"/>
            <a:r>
              <a:rPr lang="da-DK" dirty="0"/>
              <a:t>8 niveau</a:t>
            </a:r>
            <a:endParaRPr lang="da-DK"/>
          </a:p>
          <a:p>
            <a:pPr lvl="8"/>
            <a:r>
              <a:rPr lang="da-DK" dirty="0"/>
              <a:t>9 niveau</a:t>
            </a:r>
            <a:endParaRPr lang="da-DK"/>
          </a:p>
        </p:txBody>
      </p:sp>
      <p:sp>
        <p:nvSpPr>
          <p:cNvPr id="4" name="USR_Nam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Henning Brinkenfelt, Karen-Lise Welling, Kirsten Møller</a:t>
            </a:r>
            <a:endParaRPr lang="da-DK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1738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1" name="Hvid dæk boks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dirty="0"/>
          </a:p>
        </p:txBody>
      </p:sp>
      <p:sp>
        <p:nvSpPr>
          <p:cNvPr id="12" name="Rektangel 11"/>
          <p:cNvSpPr/>
          <p:nvPr userDrawn="1"/>
        </p:nvSpPr>
        <p:spPr>
          <a:xfrm>
            <a:off x="0" y="0"/>
            <a:ext cx="683568" cy="20381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1371600" y="2708920"/>
            <a:ext cx="7086600" cy="2775893"/>
          </a:xfrm>
        </p:spPr>
        <p:txBody>
          <a:bodyPr anchor="t" anchorCtr="0"/>
          <a:lstStyle>
            <a:lvl1pPr>
              <a:defRPr sz="370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Overskrift 37pt skrives her</a:t>
            </a:r>
            <a:br>
              <a:rPr lang="da-DK" dirty="0"/>
            </a:br>
            <a:r>
              <a:rPr lang="da-DK" dirty="0"/>
              <a:t>i to eller flere linjer</a:t>
            </a:r>
            <a:endParaRPr lang="da-DK"/>
          </a:p>
        </p:txBody>
      </p:sp>
      <p:pic>
        <p:nvPicPr>
          <p:cNvPr id="1150847331" name="LogoColorFront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041200"/>
            <a:ext cx="684000" cy="4820400"/>
          </a:xfrm>
          <a:prstGeom prst="rect">
            <a:avLst/>
          </a:prstGeom>
        </p:spPr>
      </p:pic>
      <p:pic>
        <p:nvPicPr>
          <p:cNvPr id="834574422" name="LogoHFront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" y="1584000"/>
            <a:ext cx="687600" cy="687600"/>
          </a:xfrm>
          <a:prstGeom prst="rect">
            <a:avLst/>
          </a:prstGeom>
        </p:spPr>
      </p:pic>
      <p:pic>
        <p:nvPicPr>
          <p:cNvPr id="22" name="Region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1629407"/>
            <a:ext cx="116417" cy="594784"/>
          </a:xfrm>
          <a:prstGeom prst="rect">
            <a:avLst/>
          </a:prstGeom>
        </p:spPr>
      </p:pic>
      <p:sp>
        <p:nvSpPr>
          <p:cNvPr id="4" name="USR_Nam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noProof="0"/>
              <a:t>Henning Brinkenfelt, Karen-Lise Welling, Kirsten Møller</a:t>
            </a:r>
            <a:endParaRPr lang="da-DK" noProof="0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5" name="CEN_Center"/>
          <p:cNvSpPr txBox="1">
            <a:spLocks/>
          </p:cNvSpPr>
          <p:nvPr userDrawn="1"/>
        </p:nvSpPr>
        <p:spPr>
          <a:xfrm>
            <a:off x="1371600" y="399191"/>
            <a:ext cx="7092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Neurocentret</a:t>
            </a:r>
          </a:p>
        </p:txBody>
      </p:sp>
      <p:sp>
        <p:nvSpPr>
          <p:cNvPr id="16" name="OFF_Virksomhed"/>
          <p:cNvSpPr txBox="1"/>
          <p:nvPr userDrawn="1"/>
        </p:nvSpPr>
        <p:spPr>
          <a:xfrm>
            <a:off x="1371599" y="207098"/>
            <a:ext cx="3224211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rgbClr val="565656"/>
                </a:solidFill>
              </a:rPr>
              <a:t>Rigshospitalet</a:t>
            </a:r>
          </a:p>
        </p:txBody>
      </p:sp>
      <p:sp>
        <p:nvSpPr>
          <p:cNvPr id="17" name="USR_CenterFreeText" hidden="1"/>
          <p:cNvSpPr txBox="1">
            <a:spLocks/>
          </p:cNvSpPr>
          <p:nvPr userDrawn="1"/>
        </p:nvSpPr>
        <p:spPr>
          <a:xfrm>
            <a:off x="1371600" y="399191"/>
            <a:ext cx="7092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/>
          </a:p>
        </p:txBody>
      </p:sp>
      <p:pic>
        <p:nvPicPr>
          <p:cNvPr id="2113619006" name="LogoGCBlack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255200" y="6314400"/>
            <a:ext cx="421200" cy="4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25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2" name="USR_Nam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Henning Brinkenfelt, Karen-Lise Welling, Kirsten Møller</a:t>
            </a:r>
            <a:endParaRPr lang="da-DK" dirty="0"/>
          </a:p>
        </p:txBody>
      </p:sp>
      <p:sp>
        <p:nvSpPr>
          <p:cNvPr id="3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8619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/>
        </p:nvSpPr>
        <p:spPr>
          <a:xfrm>
            <a:off x="611560" y="6174000"/>
            <a:ext cx="8532007" cy="68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3" name="Rektangel 12"/>
          <p:cNvSpPr/>
          <p:nvPr/>
        </p:nvSpPr>
        <p:spPr>
          <a:xfrm>
            <a:off x="8460000" y="6174000"/>
            <a:ext cx="683568" cy="68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8" name="Rektangel 7"/>
          <p:cNvSpPr/>
          <p:nvPr/>
        </p:nvSpPr>
        <p:spPr>
          <a:xfrm>
            <a:off x="0" y="0"/>
            <a:ext cx="683568" cy="617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da-DK" dirty="0"/>
          </a:p>
        </p:txBody>
      </p:sp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1368000" y="908719"/>
            <a:ext cx="7092000" cy="112594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dirty="0"/>
              <a:t>Overskrift 27pt i to eller flere linjer </a:t>
            </a:r>
            <a:br>
              <a:rPr lang="da-DK" dirty="0"/>
            </a:br>
            <a:r>
              <a:rPr lang="da-DK" dirty="0"/>
              <a:t>teksten vokser opad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368000" y="2329200"/>
            <a:ext cx="7092000" cy="31587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Brødtekst 22pt skrives her</a:t>
            </a:r>
            <a:endParaRPr lang="da-DK"/>
          </a:p>
          <a:p>
            <a:pPr lvl="1"/>
            <a:r>
              <a:rPr lang="da-DK" dirty="0"/>
              <a:t>Andet niveau</a:t>
            </a:r>
            <a:endParaRPr lang="da-DK"/>
          </a:p>
          <a:p>
            <a:pPr lvl="2"/>
            <a:r>
              <a:rPr lang="da-DK" dirty="0"/>
              <a:t>Tredje niveau</a:t>
            </a:r>
            <a:endParaRPr lang="da-DK"/>
          </a:p>
          <a:p>
            <a:pPr lvl="3"/>
            <a:r>
              <a:rPr lang="da-DK" dirty="0"/>
              <a:t>Fjerde niveau</a:t>
            </a:r>
            <a:endParaRPr lang="da-DK"/>
          </a:p>
          <a:p>
            <a:pPr lvl="4"/>
            <a:r>
              <a:rPr lang="da-DK" dirty="0"/>
              <a:t>Femte niveau</a:t>
            </a:r>
            <a:endParaRPr lang="da-DK"/>
          </a:p>
          <a:p>
            <a:pPr lvl="5"/>
            <a:r>
              <a:rPr lang="da-DK" dirty="0"/>
              <a:t>6 niveau</a:t>
            </a:r>
            <a:endParaRPr lang="da-DK"/>
          </a:p>
          <a:p>
            <a:pPr lvl="6"/>
            <a:r>
              <a:rPr lang="da-DK" dirty="0"/>
              <a:t>7 niveau</a:t>
            </a:r>
            <a:endParaRPr lang="da-DK"/>
          </a:p>
          <a:p>
            <a:pPr lvl="7"/>
            <a:r>
              <a:rPr lang="da-DK" dirty="0"/>
              <a:t>8 niveau</a:t>
            </a:r>
            <a:endParaRPr lang="da-DK"/>
          </a:p>
          <a:p>
            <a:pPr lvl="8"/>
            <a:r>
              <a:rPr lang="da-DK" dirty="0"/>
              <a:t>9 niveau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459788" y="6288074"/>
            <a:ext cx="684211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lang="da-DK" sz="9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435768316" name="LogoColorDefault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0" y="6173999"/>
            <a:ext cx="684000" cy="684000"/>
          </a:xfrm>
          <a:prstGeom prst="rect">
            <a:avLst/>
          </a:prstGeom>
        </p:spPr>
      </p:pic>
      <p:pic>
        <p:nvPicPr>
          <p:cNvPr id="1357787788" name="LogoH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457200" y="5720400"/>
            <a:ext cx="687600" cy="687600"/>
          </a:xfrm>
          <a:prstGeom prst="rect">
            <a:avLst/>
          </a:prstGeom>
        </p:spPr>
      </p:pic>
      <p:pic>
        <p:nvPicPr>
          <p:cNvPr id="18" name="Region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sp>
        <p:nvSpPr>
          <p:cNvPr id="5" name="FLD_PresentationTitle"/>
          <p:cNvSpPr>
            <a:spLocks noGrp="1"/>
          </p:cNvSpPr>
          <p:nvPr>
            <p:ph type="ftr" sz="quarter" idx="3"/>
          </p:nvPr>
        </p:nvSpPr>
        <p:spPr>
          <a:xfrm>
            <a:off x="1371600" y="6290559"/>
            <a:ext cx="2480400" cy="1394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lang="da-DK" sz="9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da-DK" dirty="0"/>
          </a:p>
        </p:txBody>
      </p:sp>
      <p:sp>
        <p:nvSpPr>
          <p:cNvPr id="4" name="USR_Name"/>
          <p:cNvSpPr>
            <a:spLocks noGrp="1"/>
          </p:cNvSpPr>
          <p:nvPr>
            <p:ph type="dt" sz="half" idx="2"/>
          </p:nvPr>
        </p:nvSpPr>
        <p:spPr>
          <a:xfrm>
            <a:off x="5918400" y="6289200"/>
            <a:ext cx="2300400" cy="1394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da-DK"/>
              <a:t>Henning Brinkenfelt, Karen-Lise Welling, Kirsten Møller</a:t>
            </a:r>
            <a:endParaRPr lang="da-DK" dirty="0"/>
          </a:p>
        </p:txBody>
      </p:sp>
      <p:sp>
        <p:nvSpPr>
          <p:cNvPr id="19" name="CEN_Center"/>
          <p:cNvSpPr txBox="1">
            <a:spLocks/>
          </p:cNvSpPr>
          <p:nvPr userDrawn="1"/>
        </p:nvSpPr>
        <p:spPr>
          <a:xfrm>
            <a:off x="1371600" y="399191"/>
            <a:ext cx="7092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Neurocentret</a:t>
            </a:r>
          </a:p>
        </p:txBody>
      </p:sp>
      <p:sp>
        <p:nvSpPr>
          <p:cNvPr id="20" name="OFF_Virksomhed"/>
          <p:cNvSpPr txBox="1"/>
          <p:nvPr userDrawn="1"/>
        </p:nvSpPr>
        <p:spPr>
          <a:xfrm>
            <a:off x="1371599" y="207098"/>
            <a:ext cx="3224211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rgbClr val="565656"/>
                </a:solidFill>
              </a:rPr>
              <a:t>Rigshospitalet</a:t>
            </a:r>
          </a:p>
        </p:txBody>
      </p:sp>
      <p:sp>
        <p:nvSpPr>
          <p:cNvPr id="15" name="USR_CenterFreeText" hidden="1"/>
          <p:cNvSpPr txBox="1">
            <a:spLocks/>
          </p:cNvSpPr>
          <p:nvPr userDrawn="1"/>
        </p:nvSpPr>
        <p:spPr>
          <a:xfrm>
            <a:off x="1371600" y="399191"/>
            <a:ext cx="7092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/>
          </a:p>
        </p:txBody>
      </p:sp>
      <p:pic>
        <p:nvPicPr>
          <p:cNvPr id="1129194377" name="LogoGXMaster"/>
          <p:cNvPicPr>
            <a:picLocks noChangeAspect="1"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8028000" y="259200"/>
            <a:ext cx="900000" cy="900000"/>
          </a:xfrm>
          <a:prstGeom prst="rect">
            <a:avLst/>
          </a:prstGeom>
        </p:spPr>
      </p:pic>
      <p:pic>
        <p:nvPicPr>
          <p:cNvPr id="1250785729" name="LogoGCMaster"/>
          <p:cNvPicPr>
            <a:picLocks noChangeAspect="1"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4255200" y="6314400"/>
            <a:ext cx="421200" cy="421200"/>
          </a:xfrm>
          <a:prstGeom prst="rect">
            <a:avLst/>
          </a:prstGeom>
        </p:spPr>
      </p:pic>
      <p:pic>
        <p:nvPicPr>
          <p:cNvPr id="668214739" name="LogoKU"/>
          <p:cNvPicPr>
            <a:picLocks noChangeAspect="1"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4971600" y="50400"/>
            <a:ext cx="619200" cy="619200"/>
          </a:xfrm>
          <a:prstGeom prst="rect">
            <a:avLst/>
          </a:prstGeom>
        </p:spPr>
      </p:pic>
      <p:pic>
        <p:nvPicPr>
          <p:cNvPr id="1922450677" name="LogoGXMaster2"/>
          <p:cNvPicPr>
            <a:picLocks noChangeAspect="1"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8024400" y="871200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0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60" r:id="rId4"/>
    <p:sldLayoutId id="2147483664" r:id="rId5"/>
    <p:sldLayoutId id="2147483665" r:id="rId6"/>
    <p:sldLayoutId id="2147483662" r:id="rId7"/>
    <p:sldLayoutId id="2147483658" r:id="rId8"/>
    <p:sldLayoutId id="2147483655" r:id="rId9"/>
    <p:sldLayoutId id="2147483663" r:id="rId10"/>
    <p:sldLayoutId id="2147483667" r:id="rId11"/>
    <p:sldLayoutId id="2147483668" r:id="rId12"/>
    <p:sldLayoutId id="2147483669" r:id="rId13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7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144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20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28000" indent="-126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188000" indent="-108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6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548000" indent="-108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4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190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200" kern="1200" baseline="0" dirty="0">
          <a:solidFill>
            <a:schemeClr val="tx1"/>
          </a:solidFill>
          <a:latin typeface="+mn-lt"/>
          <a:ea typeface="+mn-ea"/>
          <a:cs typeface="+mn-cs"/>
        </a:defRPr>
      </a:lvl6pPr>
      <a:lvl7pPr marL="226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100" kern="1200" baseline="0" dirty="0">
          <a:solidFill>
            <a:schemeClr val="tx1"/>
          </a:solidFill>
          <a:latin typeface="+mn-lt"/>
          <a:ea typeface="+mn-ea"/>
          <a:cs typeface="+mn-cs"/>
        </a:defRPr>
      </a:lvl7pPr>
      <a:lvl8pPr marL="262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000" kern="1200" baseline="0" dirty="0">
          <a:solidFill>
            <a:schemeClr val="tx1"/>
          </a:solidFill>
          <a:latin typeface="+mn-lt"/>
          <a:ea typeface="+mn-ea"/>
          <a:cs typeface="+mn-cs"/>
        </a:defRPr>
      </a:lvl8pPr>
      <a:lvl9pPr marL="298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80808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3" pos="849" userDrawn="1">
          <p15:clr>
            <a:srgbClr val="F26B43"/>
          </p15:clr>
        </p15:guide>
        <p15:guide id="4" pos="5330" userDrawn="1">
          <p15:clr>
            <a:srgbClr val="F26B43"/>
          </p15:clr>
        </p15:guide>
        <p15:guide id="5" orient="horz" pos="1284" userDrawn="1">
          <p15:clr>
            <a:srgbClr val="F26B43"/>
          </p15:clr>
        </p15:guide>
        <p15:guide id="6" orient="horz" pos="1467" userDrawn="1">
          <p15:clr>
            <a:srgbClr val="F26B43"/>
          </p15:clr>
        </p15:guide>
        <p15:guide id="7" orient="horz" pos="3455" userDrawn="1">
          <p15:clr>
            <a:srgbClr val="F26B43"/>
          </p15:clr>
        </p15:guide>
        <p15:guide id="8" pos="2947" userDrawn="1">
          <p15:clr>
            <a:srgbClr val="F26B43"/>
          </p15:clr>
        </p15:guide>
        <p15:guide id="9" pos="30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gandonation.dk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2.jpeg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Den måske hjernedøde patient – et værdigt forløb?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Henning Brinkenfeldt, Karen-Lise Welling &amp; Kirsten Møller</a:t>
            </a:r>
          </a:p>
          <a:p>
            <a:r>
              <a:rPr lang="da-DK" dirty="0"/>
              <a:t>Lægeambulancen &amp; TC, HOC og NIA 2093, NA</a:t>
            </a:r>
          </a:p>
        </p:txBody>
      </p:sp>
      <p:pic>
        <p:nvPicPr>
          <p:cNvPr id="4" name="Billede 3" descr="SNF Ethics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" b="8297"/>
          <a:stretch/>
        </p:blipFill>
        <p:spPr bwMode="auto">
          <a:xfrm rot="19704131">
            <a:off x="6791997" y="3542304"/>
            <a:ext cx="2173560" cy="12961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244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rgbClr val="00B0F0"/>
                </a:solidFill>
              </a:rPr>
              <a:t>KONSEKVENSER af donor </a:t>
            </a:r>
            <a:r>
              <a:rPr lang="da-DK" i="1" u="sng" dirty="0" err="1">
                <a:solidFill>
                  <a:srgbClr val="00B0F0"/>
                </a:solidFill>
              </a:rPr>
              <a:t>detektion</a:t>
            </a:r>
            <a:r>
              <a:rPr lang="da-DK" i="1" u="sng" dirty="0">
                <a:solidFill>
                  <a:srgbClr val="00B0F0"/>
                </a:solidFill>
              </a:rPr>
              <a:t/>
            </a:r>
            <a:br>
              <a:rPr lang="da-DK" i="1" u="sng" dirty="0">
                <a:solidFill>
                  <a:srgbClr val="00B0F0"/>
                </a:solidFill>
              </a:rPr>
            </a:br>
            <a:endParaRPr lang="da-DK" i="1" u="sng" dirty="0">
              <a:solidFill>
                <a:srgbClr val="00B0F0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259632" y="2132856"/>
            <a:ext cx="7200368" cy="3355132"/>
          </a:xfrm>
        </p:spPr>
        <p:txBody>
          <a:bodyPr/>
          <a:lstStyle/>
          <a:p>
            <a:r>
              <a:rPr lang="da-DK" i="1" dirty="0">
                <a:solidFill>
                  <a:srgbClr val="00B0F0"/>
                </a:solidFill>
              </a:rPr>
              <a:t>Når man ser efter noget bestemt, finder man også mere og opmærksomheden henledes på området….</a:t>
            </a:r>
          </a:p>
          <a:p>
            <a:pPr lvl="1"/>
            <a:r>
              <a:rPr lang="da-DK" dirty="0"/>
              <a:t>Samtale emne</a:t>
            </a:r>
          </a:p>
          <a:p>
            <a:pPr lvl="1"/>
            <a:r>
              <a:rPr lang="da-DK" dirty="0"/>
              <a:t>Grænser flyttes</a:t>
            </a:r>
          </a:p>
          <a:p>
            <a:pPr lvl="1"/>
            <a:r>
              <a:rPr lang="da-DK" dirty="0"/>
              <a:t>Holdninger diskuteres</a:t>
            </a:r>
          </a:p>
          <a:p>
            <a:pPr lvl="1"/>
            <a:r>
              <a:rPr lang="da-DK" dirty="0"/>
              <a:t>Sektorer arbejder sammen på tværs</a:t>
            </a:r>
          </a:p>
          <a:p>
            <a:pPr lvl="1"/>
            <a:r>
              <a:rPr lang="da-DK" dirty="0"/>
              <a:t>Fokus flyttes og fokus øges 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>
                <a:solidFill>
                  <a:srgbClr val="04617B">
                    <a:shade val="90000"/>
                  </a:srgbClr>
                </a:solidFill>
              </a:rPr>
              <a:t>Henning Brinkenfelt, Karen-Lise Welling, Kirsten Møller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01867-DA26-4E7C-8904-3F02653291FB}" type="slidenum">
              <a:rPr lang="da-DK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</a:t>
            </a:fld>
            <a:endParaRPr lang="da-D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540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Hjernedød - krav før hjernedødsundersøgelse</a:t>
            </a:r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11</a:t>
            </a:fld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a-DK" dirty="0"/>
              <a:t>Strukturel hjerneskade</a:t>
            </a:r>
          </a:p>
          <a:p>
            <a:r>
              <a:rPr lang="da-DK" dirty="0"/>
              <a:t>Bevidstløs </a:t>
            </a:r>
          </a:p>
          <a:p>
            <a:r>
              <a:rPr lang="da-DK" dirty="0"/>
              <a:t>Reaktionsløs</a:t>
            </a:r>
          </a:p>
          <a:p>
            <a:pPr lvl="3"/>
            <a:r>
              <a:rPr lang="da-DK" dirty="0"/>
              <a:t>……der er vi slet ikke på nuværende tidspunkt…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Henning Brinkenfelt, Karen-Lise Welling, Kirsten Møller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65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68000" y="872715"/>
            <a:ext cx="7092000" cy="684077"/>
          </a:xfrm>
        </p:spPr>
        <p:txBody>
          <a:bodyPr/>
          <a:lstStyle/>
          <a:p>
            <a:r>
              <a:rPr lang="da-DK" dirty="0" err="1">
                <a:solidFill>
                  <a:schemeClr val="accent1">
                    <a:lumMod val="75000"/>
                  </a:schemeClr>
                </a:solidFill>
              </a:rPr>
              <a:t>Donordetektion</a:t>
            </a:r>
            <a:endParaRPr lang="da-DK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12</a:t>
            </a:fld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3"/>
          </p:nvPr>
        </p:nvSpPr>
        <p:spPr>
          <a:xfrm>
            <a:off x="1368425" y="1772817"/>
            <a:ext cx="7091363" cy="3715172"/>
          </a:xfrm>
        </p:spPr>
        <p:txBody>
          <a:bodyPr/>
          <a:lstStyle/>
          <a:p>
            <a:pPr marL="0" indent="0">
              <a:buNone/>
            </a:pPr>
            <a:endParaRPr lang="da-DK" dirty="0"/>
          </a:p>
          <a:p>
            <a:r>
              <a:rPr lang="da-DK" dirty="0"/>
              <a:t>På NIA gælder det om</a:t>
            </a:r>
          </a:p>
          <a:p>
            <a:pPr lvl="1"/>
            <a:r>
              <a:rPr lang="da-DK" b="1" i="1" dirty="0">
                <a:solidFill>
                  <a:schemeClr val="accent3">
                    <a:lumMod val="50000"/>
                  </a:schemeClr>
                </a:solidFill>
              </a:rPr>
              <a:t>Verificere </a:t>
            </a:r>
            <a:r>
              <a:rPr lang="da-DK" b="1" i="1" dirty="0" err="1">
                <a:solidFill>
                  <a:schemeClr val="accent3">
                    <a:lumMod val="50000"/>
                  </a:schemeClr>
                </a:solidFill>
              </a:rPr>
              <a:t>NKs</a:t>
            </a:r>
            <a:r>
              <a:rPr lang="da-DK" b="1" i="1" dirty="0">
                <a:solidFill>
                  <a:schemeClr val="accent3">
                    <a:lumMod val="50000"/>
                  </a:schemeClr>
                </a:solidFill>
              </a:rPr>
              <a:t> vurdering – er det nu sikkert?</a:t>
            </a:r>
          </a:p>
          <a:p>
            <a:pPr lvl="1"/>
            <a:r>
              <a:rPr lang="da-DK" dirty="0"/>
              <a:t>Donorforberedende terapi – udløses per automatik i ventetid på at alt afklares</a:t>
            </a:r>
          </a:p>
          <a:p>
            <a:pPr lvl="1"/>
            <a:r>
              <a:rPr lang="da-DK" dirty="0"/>
              <a:t>Kontakt TX </a:t>
            </a:r>
            <a:r>
              <a:rPr lang="da-DK" dirty="0" err="1"/>
              <a:t>mhp</a:t>
            </a:r>
            <a:r>
              <a:rPr lang="da-DK" dirty="0"/>
              <a:t> donorregister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Henning Brinkenfelt, Karen-Lise Welling, Kirsten Møller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86155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33506F-EC27-42E2-B555-A9F8CAF92EF0}" type="slidenum">
              <a:rPr lang="da-D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13</a:t>
            </a:fld>
            <a:endParaRPr lang="da-DK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9178925" cy="684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18"/>
          <p:cNvSpPr>
            <a:spLocks noChangeArrowheads="1"/>
          </p:cNvSpPr>
          <p:nvPr/>
        </p:nvSpPr>
        <p:spPr bwMode="auto">
          <a:xfrm>
            <a:off x="2843213" y="115888"/>
            <a:ext cx="3313112" cy="8366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a-DK" altLang="da-DK" sz="1800" dirty="0">
                <a:solidFill>
                  <a:srgbClr val="04617B"/>
                </a:solidFill>
                <a:latin typeface="Tahoma" pitchFamily="34" charset="0"/>
                <a:cs typeface="Arial" pitchFamily="34" charset="0"/>
              </a:rPr>
              <a:t>Flow </a:t>
            </a:r>
            <a:r>
              <a:rPr lang="da-DK" altLang="da-DK" sz="1800" dirty="0" err="1">
                <a:solidFill>
                  <a:srgbClr val="04617B"/>
                </a:solidFill>
                <a:latin typeface="Tahoma" pitchFamily="34" charset="0"/>
                <a:cs typeface="Arial" pitchFamily="34" charset="0"/>
              </a:rPr>
              <a:t>chart</a:t>
            </a:r>
            <a:r>
              <a:rPr lang="da-DK" altLang="da-DK" sz="1800" dirty="0">
                <a:solidFill>
                  <a:srgbClr val="04617B"/>
                </a:solidFill>
                <a:latin typeface="Tahoma" pitchFamily="34" charset="0"/>
                <a:cs typeface="Arial" pitchFamily="34" charset="0"/>
              </a:rPr>
              <a:t> - tidslinje</a:t>
            </a:r>
          </a:p>
        </p:txBody>
      </p:sp>
      <p:sp>
        <p:nvSpPr>
          <p:cNvPr id="3" name="Down Arrow 2"/>
          <p:cNvSpPr/>
          <p:nvPr/>
        </p:nvSpPr>
        <p:spPr>
          <a:xfrm>
            <a:off x="1115616" y="1988840"/>
            <a:ext cx="216024" cy="43204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>
                <a:solidFill>
                  <a:srgbClr val="04617B">
                    <a:shade val="90000"/>
                  </a:srgbClr>
                </a:solidFill>
              </a:rPr>
              <a:t>Henning Brinkenfelt, Karen-Lise Welling, Kirsten Møller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395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68000" y="872715"/>
            <a:ext cx="7092000" cy="396045"/>
          </a:xfrm>
        </p:spPr>
        <p:txBody>
          <a:bodyPr/>
          <a:lstStyle/>
          <a:p>
            <a:r>
              <a:rPr lang="da-DK" dirty="0"/>
              <a:t>På NIA – situationsbestemt – skal </a:t>
            </a:r>
            <a:r>
              <a:rPr lang="da-DK" dirty="0" err="1"/>
              <a:t>flg</a:t>
            </a:r>
            <a:r>
              <a:rPr lang="da-DK" dirty="0"/>
              <a:t> ske</a:t>
            </a:r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14</a:t>
            </a:fld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3"/>
          </p:nvPr>
        </p:nvSpPr>
        <p:spPr>
          <a:xfrm>
            <a:off x="1368425" y="1556793"/>
            <a:ext cx="7091363" cy="3931196"/>
          </a:xfrm>
        </p:spPr>
        <p:txBody>
          <a:bodyPr/>
          <a:lstStyle/>
          <a:p>
            <a:pPr lvl="1"/>
            <a:r>
              <a:rPr lang="da-DK" b="1" dirty="0">
                <a:solidFill>
                  <a:srgbClr val="FF0000"/>
                </a:solidFill>
              </a:rPr>
              <a:t>Donor-forberedende terapi </a:t>
            </a:r>
            <a:r>
              <a:rPr lang="da-DK" dirty="0"/>
              <a:t>indtil alle omstændigheder er klarlagt - stabilisering</a:t>
            </a:r>
          </a:p>
          <a:p>
            <a:pPr lvl="1"/>
            <a:r>
              <a:rPr lang="da-DK" dirty="0"/>
              <a:t>Ikke alle </a:t>
            </a:r>
            <a:r>
              <a:rPr lang="da-DK" b="1" dirty="0">
                <a:solidFill>
                  <a:srgbClr val="FF0000"/>
                </a:solidFill>
              </a:rPr>
              <a:t>samtaler</a:t>
            </a:r>
            <a:r>
              <a:rPr lang="da-DK" dirty="0"/>
              <a:t> kan foregå akut under en ekstrem emotionel belastning hos de pårørende</a:t>
            </a:r>
          </a:p>
          <a:p>
            <a:pPr lvl="1"/>
            <a:r>
              <a:rPr lang="da-DK" b="1" dirty="0">
                <a:solidFill>
                  <a:srgbClr val="FF0000"/>
                </a:solidFill>
              </a:rPr>
              <a:t>Skabe rum </a:t>
            </a:r>
            <a:r>
              <a:rPr lang="da-DK" dirty="0"/>
              <a:t>til de pårørende for at </a:t>
            </a:r>
            <a:r>
              <a:rPr lang="da-DK" dirty="0" err="1"/>
              <a:t>facilitere</a:t>
            </a:r>
            <a:r>
              <a:rPr lang="da-DK" dirty="0"/>
              <a:t> samtale og emotionel support </a:t>
            </a:r>
            <a:r>
              <a:rPr lang="da-DK" i="1" dirty="0"/>
              <a:t>uanset udfald af samtalen</a:t>
            </a:r>
          </a:p>
          <a:p>
            <a:pPr lvl="1"/>
            <a:r>
              <a:rPr lang="da-DK" dirty="0"/>
              <a:t>Fra kaos til ”orden” er af stor </a:t>
            </a:r>
            <a:r>
              <a:rPr lang="da-DK" b="1" dirty="0">
                <a:solidFill>
                  <a:srgbClr val="FF0000"/>
                </a:solidFill>
              </a:rPr>
              <a:t>signalværd</a:t>
            </a:r>
            <a:r>
              <a:rPr lang="da-DK" dirty="0"/>
              <a:t>i, også selv om en </a:t>
            </a:r>
            <a:r>
              <a:rPr lang="da-DK" dirty="0" err="1"/>
              <a:t>evt</a:t>
            </a:r>
            <a:r>
              <a:rPr lang="da-DK" dirty="0"/>
              <a:t> udsigtsløs behandling set fra et lægefagligt synspunkt finder sted lidt længere end nødvendig</a:t>
            </a:r>
          </a:p>
          <a:p>
            <a:pPr lvl="1"/>
            <a:r>
              <a:rPr lang="da-DK" dirty="0"/>
              <a:t>Skabe rammer for en værdig afsked </a:t>
            </a:r>
            <a:r>
              <a:rPr lang="da-DK" b="1" dirty="0">
                <a:solidFill>
                  <a:srgbClr val="FF0000"/>
                </a:solidFill>
              </a:rPr>
              <a:t>uanset udfald</a:t>
            </a:r>
          </a:p>
          <a:p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Henning Brinkenfelt, Karen-Lise Welling, Kirsten Møller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25061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TX koordinator svarer</a:t>
            </a:r>
            <a:r>
              <a:rPr lang="is-IS" dirty="0"/>
              <a:t>…..(checker fx register)...?</a:t>
            </a:r>
          </a:p>
          <a:p>
            <a:r>
              <a:rPr lang="is-IS" dirty="0"/>
              <a:t>Er den „næmeste pårørende“ tilstede – og hvem er det?</a:t>
            </a:r>
          </a:p>
          <a:p>
            <a:r>
              <a:rPr lang="is-IS" dirty="0"/>
              <a:t>Husk...</a:t>
            </a:r>
          </a:p>
          <a:p>
            <a:pPr lvl="1"/>
            <a:r>
              <a:rPr lang="is-IS" b="1" i="1" dirty="0">
                <a:solidFill>
                  <a:schemeClr val="bg2">
                    <a:lumMod val="50000"/>
                  </a:schemeClr>
                </a:solidFill>
              </a:rPr>
              <a:t>Udrykningsfunktionen (via Tx koordinator)</a:t>
            </a:r>
          </a:p>
          <a:p>
            <a:r>
              <a:rPr lang="da-DK" dirty="0"/>
              <a:t>Politi, senere – retslægeligt ligsyn forhindrer ikke donation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Proces, krav og jura</a:t>
            </a:r>
            <a:endParaRPr lang="en-US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>
                <a:solidFill>
                  <a:srgbClr val="04617B">
                    <a:shade val="90000"/>
                  </a:srgbClr>
                </a:solidFill>
              </a:rPr>
              <a:t>Henning Brinkenfelt, Karen-Lise Welling, Kirsten Møller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01867-DA26-4E7C-8904-3F02653291FB}" type="slidenum">
              <a:rPr lang="da-DK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15</a:t>
            </a:fld>
            <a:endParaRPr lang="da-D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122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68000" y="908719"/>
            <a:ext cx="7092000" cy="504057"/>
          </a:xfrm>
        </p:spPr>
        <p:txBody>
          <a:bodyPr/>
          <a:lstStyle/>
          <a:p>
            <a:r>
              <a:rPr lang="da-DK" dirty="0">
                <a:solidFill>
                  <a:srgbClr val="00B0F0"/>
                </a:solidFill>
              </a:rPr>
              <a:t>Udrykningssygeplejerske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368000" y="1772816"/>
            <a:ext cx="7092000" cy="3888432"/>
          </a:xfrm>
        </p:spPr>
        <p:txBody>
          <a:bodyPr/>
          <a:lstStyle/>
          <a:p>
            <a:r>
              <a:rPr lang="da-DK" dirty="0"/>
              <a:t>Korps af specialuddannede sygeplejersker, der rykker ud til at assistere med donorplejen på hospitaler i Region Øst (</a:t>
            </a:r>
            <a:r>
              <a:rPr lang="da-DK" dirty="0" err="1"/>
              <a:t>incl</a:t>
            </a:r>
            <a:r>
              <a:rPr lang="da-DK" dirty="0"/>
              <a:t>. RH)</a:t>
            </a:r>
          </a:p>
          <a:p>
            <a:r>
              <a:rPr lang="da-DK" dirty="0"/>
              <a:t>Overtager ikke opgaven, assisterer tilstedeværende personale, ”et skridt foran”, bidrager med erfaring og specialviden. Gratis.</a:t>
            </a:r>
          </a:p>
          <a:p>
            <a:r>
              <a:rPr lang="da-DK" dirty="0"/>
              <a:t>Timing – gerne når tegn på at hjernedøden KAN indtræde og FØR organdonation tages op med de pårørende</a:t>
            </a:r>
          </a:p>
          <a:p>
            <a:r>
              <a:rPr lang="da-DK" dirty="0"/>
              <a:t>Rekvireres via </a:t>
            </a:r>
            <a:r>
              <a:rPr lang="da-DK" dirty="0" err="1"/>
              <a:t>Tx</a:t>
            </a:r>
            <a:r>
              <a:rPr lang="da-DK" dirty="0"/>
              <a:t> koordinator</a:t>
            </a:r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>
                <a:solidFill>
                  <a:srgbClr val="04617B">
                    <a:shade val="90000"/>
                  </a:srgbClr>
                </a:solidFill>
              </a:rPr>
              <a:t>Henning Brinkenfelt, Karen-Lise Welling, Kirsten Møller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01867-DA26-4E7C-8904-3F02653291FB}" type="slidenum">
              <a:rPr lang="da-DK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16</a:t>
            </a:fld>
            <a:endParaRPr lang="da-D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880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147050" cy="730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55A091-51B7-482B-9749-46696AE9445C}" type="slidenum">
              <a:rPr lang="da-D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17</a:t>
            </a:fld>
            <a:endParaRPr lang="da-DK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1843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0225" y="620713"/>
            <a:ext cx="4465638" cy="5546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boks 2"/>
          <p:cNvSpPr txBox="1"/>
          <p:nvPr/>
        </p:nvSpPr>
        <p:spPr>
          <a:xfrm>
            <a:off x="6516688" y="2060575"/>
            <a:ext cx="2447925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dirty="0">
                <a:solidFill>
                  <a:prstClr val="black"/>
                </a:solidFill>
                <a:latin typeface="Tahoma" pitchFamily="34" charset="0"/>
                <a:cs typeface="Arial" charset="0"/>
              </a:rPr>
              <a:t>Nationale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dirty="0">
                <a:solidFill>
                  <a:prstClr val="black"/>
                </a:solidFill>
                <a:latin typeface="Tahoma" pitchFamily="34" charset="0"/>
                <a:cs typeface="Arial" charset="0"/>
              </a:rPr>
              <a:t>Rekommandation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dirty="0">
                <a:solidFill>
                  <a:prstClr val="black"/>
                </a:solidFill>
                <a:latin typeface="Tahoma" pitchFamily="34" charset="0"/>
                <a:cs typeface="Arial" charset="0"/>
              </a:rPr>
              <a:t>Består af 4 dele: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a-DK" dirty="0">
              <a:solidFill>
                <a:prstClr val="black"/>
              </a:solidFill>
              <a:latin typeface="Tahoma" pitchFamily="34" charset="0"/>
              <a:cs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da-DK" dirty="0">
                <a:solidFill>
                  <a:prstClr val="black"/>
                </a:solidFill>
                <a:latin typeface="Tahoma" pitchFamily="34" charset="0"/>
                <a:cs typeface="Arial" charset="0"/>
              </a:rPr>
              <a:t>Rekommandation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da-DK" dirty="0" err="1">
                <a:solidFill>
                  <a:prstClr val="black"/>
                </a:solidFill>
                <a:latin typeface="Tahoma" pitchFamily="34" charset="0"/>
                <a:cs typeface="Arial" charset="0"/>
              </a:rPr>
              <a:t>Actioncard</a:t>
            </a:r>
            <a:endParaRPr lang="da-DK" dirty="0">
              <a:solidFill>
                <a:prstClr val="black"/>
              </a:solidFill>
              <a:latin typeface="Tahoma" pitchFamily="34" charset="0"/>
              <a:cs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da-DK" dirty="0" err="1">
                <a:solidFill>
                  <a:prstClr val="black"/>
                </a:solidFill>
                <a:latin typeface="Tahoma" pitchFamily="34" charset="0"/>
                <a:cs typeface="Arial" charset="0"/>
              </a:rPr>
              <a:t>Flowchart</a:t>
            </a:r>
            <a:r>
              <a:rPr lang="da-DK" dirty="0">
                <a:solidFill>
                  <a:prstClr val="black"/>
                </a:solidFill>
                <a:latin typeface="Tahoma" pitchFamily="34" charset="0"/>
                <a:cs typeface="Arial" charset="0"/>
              </a:rPr>
              <a:t>/tidslinje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da-DK" dirty="0">
                <a:solidFill>
                  <a:prstClr val="black"/>
                </a:solidFill>
                <a:latin typeface="Tahoma" pitchFamily="34" charset="0"/>
                <a:cs typeface="Arial" charset="0"/>
              </a:rPr>
              <a:t>Blandevejledninger</a:t>
            </a: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338" y="477838"/>
            <a:ext cx="12763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450" y="693738"/>
            <a:ext cx="185578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12038">
            <a:off x="4942523" y="3519537"/>
            <a:ext cx="2029303" cy="2791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>
                <a:solidFill>
                  <a:srgbClr val="04617B">
                    <a:shade val="90000"/>
                  </a:srgbClr>
                </a:solidFill>
              </a:rPr>
              <a:t>Henning Brinkenfelt, Karen-Lise Welling, Kirsten Møller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013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B3AF90-7D77-4CA0-9E82-7469C9AC3611}" type="slidenum">
              <a:rPr lang="da-DK"/>
              <a:pPr>
                <a:defRPr/>
              </a:pPr>
              <a:t>18</a:t>
            </a:fld>
            <a:endParaRPr lang="da-DK"/>
          </a:p>
        </p:txBody>
      </p:sp>
      <p:pic>
        <p:nvPicPr>
          <p:cNvPr id="2048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3"/>
            <a:ext cx="4523743" cy="576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kstboks 3"/>
          <p:cNvSpPr txBox="1">
            <a:spLocks noChangeArrowheads="1"/>
          </p:cNvSpPr>
          <p:nvPr/>
        </p:nvSpPr>
        <p:spPr bwMode="auto">
          <a:xfrm>
            <a:off x="5580063" y="1557338"/>
            <a:ext cx="1041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a-DK" altLang="da-DK" sz="1800">
                <a:latin typeface="Tahoma" pitchFamily="34" charset="0"/>
              </a:rPr>
              <a:t>Forsiden</a:t>
            </a:r>
          </a:p>
        </p:txBody>
      </p:sp>
      <p:sp>
        <p:nvSpPr>
          <p:cNvPr id="20485" name="Rectangle 18"/>
          <p:cNvSpPr>
            <a:spLocks noChangeArrowheads="1"/>
          </p:cNvSpPr>
          <p:nvPr/>
        </p:nvSpPr>
        <p:spPr bwMode="auto">
          <a:xfrm>
            <a:off x="5148263" y="115888"/>
            <a:ext cx="3313112" cy="8366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a-DK" altLang="da-DK" sz="1800" dirty="0" err="1">
                <a:solidFill>
                  <a:schemeClr val="tx2"/>
                </a:solidFill>
                <a:latin typeface="Tahoma" pitchFamily="34" charset="0"/>
              </a:rPr>
              <a:t>Actioncard</a:t>
            </a:r>
            <a:endParaRPr lang="da-DK" altLang="da-DK" sz="1800" dirty="0">
              <a:solidFill>
                <a:schemeClr val="tx2"/>
              </a:solidFill>
              <a:latin typeface="Tahom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442" y="1398547"/>
            <a:ext cx="4680972" cy="530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>
                <a:solidFill>
                  <a:srgbClr val="04617B">
                    <a:shade val="90000"/>
                  </a:srgbClr>
                </a:solidFill>
              </a:rPr>
              <a:t>Henning Brinkenfelt, Karen-Lise Welling, Kirsten Møller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277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E6B740-6121-4708-8261-143267A54D7F}" type="slidenum">
              <a:rPr lang="da-DK" smtClean="0"/>
              <a:pPr>
                <a:defRPr/>
              </a:pPr>
              <a:t>19</a:t>
            </a:fld>
            <a:endParaRPr lang="da-DK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44563"/>
            <a:ext cx="384810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944563"/>
            <a:ext cx="38385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638" y="4164013"/>
            <a:ext cx="380047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lipse 2"/>
          <p:cNvSpPr/>
          <p:nvPr/>
        </p:nvSpPr>
        <p:spPr>
          <a:xfrm>
            <a:off x="1403350" y="2525713"/>
            <a:ext cx="2840038" cy="8318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7" name="Ellipse 6"/>
          <p:cNvSpPr/>
          <p:nvPr/>
        </p:nvSpPr>
        <p:spPr>
          <a:xfrm>
            <a:off x="4395788" y="4084638"/>
            <a:ext cx="2840037" cy="568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28680" name="Rectangle 18"/>
          <p:cNvSpPr>
            <a:spLocks noChangeArrowheads="1"/>
          </p:cNvSpPr>
          <p:nvPr/>
        </p:nvSpPr>
        <p:spPr bwMode="auto">
          <a:xfrm>
            <a:off x="2843213" y="115888"/>
            <a:ext cx="3313112" cy="8366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a-DK" altLang="da-DK" sz="1800" dirty="0">
                <a:solidFill>
                  <a:schemeClr val="tx2"/>
                </a:solidFill>
                <a:latin typeface="Tahoma" pitchFamily="34" charset="0"/>
              </a:rPr>
              <a:t> Blandevejledninger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>
                <a:solidFill>
                  <a:srgbClr val="04617B">
                    <a:shade val="90000"/>
                  </a:srgbClr>
                </a:solidFill>
              </a:rPr>
              <a:t>Henning Brinkenfelt, Karen-Lise Welling, Kirsten Møller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436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Den måske hjernedøde patient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2</a:t>
            </a:fld>
            <a:endParaRPr lang="da-DK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a-DK" b="1" dirty="0">
                <a:solidFill>
                  <a:srgbClr val="FF0000"/>
                </a:solidFill>
              </a:rPr>
              <a:t>Hvad er opgaven for den </a:t>
            </a:r>
            <a:r>
              <a:rPr lang="da-DK" b="1" dirty="0" err="1">
                <a:solidFill>
                  <a:srgbClr val="FF0000"/>
                </a:solidFill>
              </a:rPr>
              <a:t>præhospitale</a:t>
            </a:r>
            <a:r>
              <a:rPr lang="da-DK" b="1" dirty="0">
                <a:solidFill>
                  <a:srgbClr val="FF0000"/>
                </a:solidFill>
              </a:rPr>
              <a:t> læge? (</a:t>
            </a:r>
            <a:r>
              <a:rPr lang="da-DK" b="1" dirty="0" smtClean="0">
                <a:solidFill>
                  <a:srgbClr val="FF0000"/>
                </a:solidFill>
              </a:rPr>
              <a:t>HB/KLW)</a:t>
            </a:r>
            <a:endParaRPr lang="da-DK" b="1" dirty="0">
              <a:solidFill>
                <a:srgbClr val="FF0000"/>
              </a:solidFill>
            </a:endParaRPr>
          </a:p>
          <a:p>
            <a:r>
              <a:rPr lang="da-DK" dirty="0"/>
              <a:t>Hvad er opgaven for den </a:t>
            </a:r>
            <a:r>
              <a:rPr lang="da-DK" dirty="0" err="1"/>
              <a:t>neurointensive</a:t>
            </a:r>
            <a:r>
              <a:rPr lang="da-DK" dirty="0"/>
              <a:t> læge? (KLW)</a:t>
            </a:r>
          </a:p>
          <a:p>
            <a:r>
              <a:rPr lang="da-DK" dirty="0"/>
              <a:t>Dilemmaer – hvilke forventninger har interessenterne, eksempel på dilemma og forslag til håndtering heraf (KM)</a:t>
            </a:r>
          </a:p>
        </p:txBody>
      </p:sp>
      <p:sp>
        <p:nvSpPr>
          <p:cNvPr id="3" name="USR_Nam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Henning Brinkenfelt, Karen-Lise Welling, Kirsten Møller</a:t>
            </a:r>
            <a:endParaRPr lang="da-DK" dirty="0"/>
          </a:p>
        </p:txBody>
      </p:sp>
      <p:sp>
        <p:nvSpPr>
          <p:cNvPr id="4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9" name="Picture 2" descr="C:\Users\kwel0002\AppData\Local\Microsoft\Windows\Temporary Internet Files\Content.Outlook\R2X0RDAK\images-Trond-IMG_42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32656"/>
            <a:ext cx="1979712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861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68000" y="908719"/>
            <a:ext cx="7092000" cy="792089"/>
          </a:xfrm>
        </p:spPr>
        <p:txBody>
          <a:bodyPr/>
          <a:lstStyle/>
          <a:p>
            <a:r>
              <a:rPr lang="da-DK" dirty="0">
                <a:solidFill>
                  <a:srgbClr val="00B0F0"/>
                </a:solidFill>
              </a:rPr>
              <a:t>Konklusion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368000" y="1988840"/>
            <a:ext cx="7092000" cy="3499148"/>
          </a:xfrm>
        </p:spPr>
        <p:txBody>
          <a:bodyPr/>
          <a:lstStyle/>
          <a:p>
            <a:r>
              <a:rPr lang="da-DK" dirty="0"/>
              <a:t>På NIA 2093 – eller på hvilken som helst anden intensiv klinik – drejer det sig om at </a:t>
            </a:r>
            <a:r>
              <a:rPr lang="da-DK" b="1" i="1" dirty="0">
                <a:solidFill>
                  <a:srgbClr val="00B0F0"/>
                </a:solidFill>
              </a:rPr>
              <a:t>medvirke til </a:t>
            </a:r>
            <a:r>
              <a:rPr lang="da-DK" b="1" i="1" dirty="0" err="1">
                <a:solidFill>
                  <a:srgbClr val="00B0F0"/>
                </a:solidFill>
              </a:rPr>
              <a:t>donordetektion</a:t>
            </a:r>
            <a:r>
              <a:rPr lang="da-DK" b="1" i="1" dirty="0">
                <a:solidFill>
                  <a:srgbClr val="00B0F0"/>
                </a:solidFill>
              </a:rPr>
              <a:t> </a:t>
            </a:r>
            <a:r>
              <a:rPr lang="da-DK" dirty="0"/>
              <a:t> og udføre og koordinere donorforberedende behandling herunder igangsætte logistik &amp; sammen med NK/N deltage i samtaler</a:t>
            </a:r>
          </a:p>
          <a:p>
            <a:r>
              <a:rPr lang="da-DK" dirty="0"/>
              <a:t>Støtte pårørende – uanset udfald</a:t>
            </a:r>
          </a:p>
          <a:p>
            <a:r>
              <a:rPr lang="da-DK" dirty="0"/>
              <a:t>Værdig afsted – uanset udfald</a:t>
            </a:r>
          </a:p>
          <a:p>
            <a:r>
              <a:rPr lang="da-DK" dirty="0"/>
              <a:t>Korrekt procedure </a:t>
            </a:r>
            <a:r>
              <a:rPr lang="da-DK" dirty="0" err="1"/>
              <a:t>incl</a:t>
            </a:r>
            <a:r>
              <a:rPr lang="da-DK" dirty="0"/>
              <a:t> post </a:t>
            </a:r>
            <a:r>
              <a:rPr lang="da-DK" dirty="0" err="1"/>
              <a:t>mortem</a:t>
            </a:r>
            <a:r>
              <a:rPr lang="da-DK" dirty="0"/>
              <a:t> (politi </a:t>
            </a:r>
            <a:r>
              <a:rPr lang="da-DK" dirty="0" err="1"/>
              <a:t>osv</a:t>
            </a:r>
            <a:r>
              <a:rPr lang="da-DK" dirty="0"/>
              <a:t>)</a:t>
            </a:r>
          </a:p>
          <a:p>
            <a:r>
              <a:rPr lang="da-DK" dirty="0" err="1"/>
              <a:t>Opfølgende</a:t>
            </a:r>
            <a:r>
              <a:rPr lang="da-DK" dirty="0"/>
              <a:t> arbejde (nøglepersoner)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>
                <a:solidFill>
                  <a:srgbClr val="04617B">
                    <a:shade val="90000"/>
                  </a:srgbClr>
                </a:solidFill>
              </a:rPr>
              <a:t>Henning Brinkenfelt, Karen-Lise Welling, Kirsten Møller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01867-DA26-4E7C-8904-3F02653291FB}" type="slidenum">
              <a:rPr lang="da-DK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</a:t>
            </a:fld>
            <a:endParaRPr lang="da-D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690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Hvordan får man mere viden?</a:t>
            </a:r>
            <a:br>
              <a:rPr lang="da-DK" dirty="0"/>
            </a:br>
            <a:r>
              <a:rPr lang="da-DK" dirty="0"/>
              <a:t>Undervisningstilbud fra DCO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Se </a:t>
            </a:r>
            <a:r>
              <a:rPr lang="da-DK" dirty="0">
                <a:hlinkClick r:id="rId3"/>
              </a:rPr>
              <a:t>www.organdonation.dk</a:t>
            </a:r>
            <a:r>
              <a:rPr lang="da-DK" dirty="0"/>
              <a:t> stor og veludbygget undervisnings </a:t>
            </a:r>
            <a:r>
              <a:rPr lang="da-DK" dirty="0" smtClean="0"/>
              <a:t>del</a:t>
            </a:r>
          </a:p>
          <a:p>
            <a:r>
              <a:rPr lang="da-DK" b="1" i="1" dirty="0" smtClean="0">
                <a:solidFill>
                  <a:srgbClr val="FF0000"/>
                </a:solidFill>
              </a:rPr>
              <a:t>APP</a:t>
            </a:r>
            <a:r>
              <a:rPr lang="da-DK" dirty="0" smtClean="0"/>
              <a:t> ”Organdonation”</a:t>
            </a:r>
            <a:endParaRPr lang="da-DK" dirty="0"/>
          </a:p>
          <a:p>
            <a:r>
              <a:rPr lang="da-DK" dirty="0"/>
              <a:t>EDHEP </a:t>
            </a:r>
          </a:p>
          <a:p>
            <a:r>
              <a:rPr lang="da-DK" dirty="0"/>
              <a:t>Behandling af den ustabile donor </a:t>
            </a:r>
          </a:p>
          <a:p>
            <a:r>
              <a:rPr lang="da-DK" dirty="0"/>
              <a:t>Grundkursus i organdonation</a:t>
            </a:r>
          </a:p>
          <a:p>
            <a:r>
              <a:rPr lang="da-DK" dirty="0"/>
              <a:t>Grundkursus i donoroperation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>
                <a:solidFill>
                  <a:srgbClr val="04617B">
                    <a:shade val="90000"/>
                  </a:srgbClr>
                </a:solidFill>
              </a:rPr>
              <a:t>Henning Brinkenfelt, Karen-Lise Welling, Kirsten Møller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01867-DA26-4E7C-8904-3F02653291FB}" type="slidenum">
              <a:rPr lang="da-DK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21</a:t>
            </a:fld>
            <a:endParaRPr lang="da-D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4470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Desuden…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  <a:p>
            <a:r>
              <a:rPr lang="da-DK" dirty="0"/>
              <a:t>Som nøgleperson – årlige 2 døgns møder med undervisning, debat og nyheder</a:t>
            </a:r>
          </a:p>
          <a:p>
            <a:r>
              <a:rPr lang="da-DK" dirty="0" err="1"/>
              <a:t>Tx</a:t>
            </a:r>
            <a:r>
              <a:rPr lang="da-DK" dirty="0"/>
              <a:t> funktionen – rådgivende – er du i tvivl, så ring!</a:t>
            </a:r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>
                <a:solidFill>
                  <a:srgbClr val="04617B">
                    <a:shade val="90000"/>
                  </a:srgbClr>
                </a:solidFill>
              </a:rPr>
              <a:t>Henning Brinkenfelt, Karen-Lise Welling, Kirsten Møller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01867-DA26-4E7C-8904-3F02653291FB}" type="slidenum">
              <a:rPr lang="da-DK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22</a:t>
            </a:fld>
            <a:endParaRPr lang="da-D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3889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Donordetektion</a:t>
            </a:r>
            <a:r>
              <a:rPr lang="da-DK" dirty="0"/>
              <a:t>:</a:t>
            </a:r>
            <a:br>
              <a:rPr lang="da-DK" dirty="0"/>
            </a:br>
            <a:r>
              <a:rPr lang="da-DK" dirty="0"/>
              <a:t/>
            </a:r>
            <a:br>
              <a:rPr lang="da-DK" dirty="0"/>
            </a:br>
            <a:r>
              <a:rPr lang="da-DK" dirty="0"/>
              <a:t>Er det således, det forholder sig?</a:t>
            </a:r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23</a:t>
            </a:fld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Henning Brinkenfelt, Karen-Lise Welling, Kirsten Møller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7" name="Picture 4" descr="Billedresultat for what is the problem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2327275"/>
            <a:ext cx="3160713" cy="316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22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Den måske hjernedøde patient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24</a:t>
            </a:fld>
            <a:endParaRPr lang="da-DK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a-DK" dirty="0"/>
              <a:t>Hvad er opgaven for den </a:t>
            </a:r>
            <a:r>
              <a:rPr lang="da-DK" dirty="0" err="1"/>
              <a:t>præhospitale</a:t>
            </a:r>
            <a:r>
              <a:rPr lang="da-DK" dirty="0"/>
              <a:t> læge? (HB)</a:t>
            </a:r>
          </a:p>
          <a:p>
            <a:r>
              <a:rPr lang="da-DK" dirty="0"/>
              <a:t>Hvad er opgaven for den </a:t>
            </a:r>
            <a:r>
              <a:rPr lang="da-DK" dirty="0" err="1"/>
              <a:t>neurointensive</a:t>
            </a:r>
            <a:r>
              <a:rPr lang="da-DK" dirty="0"/>
              <a:t> læge? (KLW)</a:t>
            </a:r>
          </a:p>
          <a:p>
            <a:r>
              <a:rPr lang="da-DK" b="1" dirty="0">
                <a:solidFill>
                  <a:srgbClr val="FF0000"/>
                </a:solidFill>
              </a:rPr>
              <a:t>Dilemmaer – hvor går grænserne? (KM)</a:t>
            </a:r>
          </a:p>
        </p:txBody>
      </p:sp>
      <p:sp>
        <p:nvSpPr>
          <p:cNvPr id="3" name="USR_Nam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Henning Brinkenfelt, Karen-Lise Welling, Kirsten Møller</a:t>
            </a:r>
            <a:endParaRPr lang="da-DK" dirty="0"/>
          </a:p>
        </p:txBody>
      </p:sp>
      <p:sp>
        <p:nvSpPr>
          <p:cNvPr id="4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9" name="Picture 2" descr="C:\Users\kwel0002\AppData\Local\Microsoft\Windows\Temporary Internet Files\Content.Outlook\R2X0RDAK\images-Trond-IMG_42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32656"/>
            <a:ext cx="1979712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lede 9" descr="SNF Ethics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" b="8297"/>
          <a:stretch/>
        </p:blipFill>
        <p:spPr bwMode="auto">
          <a:xfrm rot="19704131">
            <a:off x="5326507" y="5088507"/>
            <a:ext cx="2173560" cy="12961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855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ED10F43-F708-468F-B3C8-9780A8972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…Hvor går grænserne?...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xmlns="" id="{C4012C77-3B50-4AF5-BFA8-BB6D7AAB7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25</a:t>
            </a:fld>
            <a:endParaRPr lang="da-DK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xmlns="" id="{2CF85629-9D8C-48C3-9000-155B016D3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Henning Brinkenfelt, Karen-Lise Welling, Kirsten Møller</a:t>
            </a:r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xmlns="" id="{D1A43EDD-A8FF-487A-84B1-64EE82019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8" name="Billede 7" descr="Et billede, der indeholder objekt, himmel&#10;&#10;Beskrivelse, der er oprettet med høj sikkerhed">
            <a:extLst>
              <a:ext uri="{FF2B5EF4-FFF2-40B4-BE49-F238E27FC236}">
                <a16:creationId xmlns:a16="http://schemas.microsoft.com/office/drawing/2014/main" xmlns="" id="{6D9F6CDA-241C-48B4-B197-AC6B8AD553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0" r="10101"/>
          <a:stretch/>
        </p:blipFill>
        <p:spPr>
          <a:xfrm>
            <a:off x="1347788" y="2352859"/>
            <a:ext cx="3702878" cy="3486639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xmlns="" id="{AB77F934-19E1-4083-9B59-BAE4C0F89BBE}"/>
              </a:ext>
            </a:extLst>
          </p:cNvPr>
          <p:cNvSpPr txBox="1"/>
          <p:nvPr/>
        </p:nvSpPr>
        <p:spPr>
          <a:xfrm>
            <a:off x="4929892" y="2583393"/>
            <a:ext cx="3502099" cy="31559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b="1" dirty="0"/>
              <a:t>Hvad er ”i orden”?</a:t>
            </a:r>
          </a:p>
          <a:p>
            <a:endParaRPr lang="da-DK" dirty="0"/>
          </a:p>
          <a:p>
            <a:r>
              <a:rPr lang="da-DK" dirty="0"/>
              <a:t>Behandling af patient vs. organer</a:t>
            </a:r>
          </a:p>
          <a:p>
            <a:endParaRPr lang="da-DK" dirty="0"/>
          </a:p>
          <a:p>
            <a:r>
              <a:rPr lang="da-DK" dirty="0"/>
              <a:t>Patientens interesser</a:t>
            </a:r>
          </a:p>
          <a:p>
            <a:endParaRPr lang="da-DK" dirty="0"/>
          </a:p>
          <a:p>
            <a:r>
              <a:rPr lang="da-DK" dirty="0"/>
              <a:t>Prioritering</a:t>
            </a:r>
          </a:p>
          <a:p>
            <a:endParaRPr lang="da-DK" dirty="0"/>
          </a:p>
          <a:p>
            <a:r>
              <a:rPr lang="da-DK" dirty="0"/>
              <a:t>Andre risici</a:t>
            </a:r>
          </a:p>
        </p:txBody>
      </p:sp>
    </p:spTree>
    <p:extLst>
      <p:ext uri="{BB962C8B-B14F-4D97-AF65-F5344CB8AC3E}">
        <p14:creationId xmlns:p14="http://schemas.microsoft.com/office/powerpoint/2010/main" val="23677975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xmlns="" id="{9D06F9C4-9EC7-4484-AB48-318E1AA72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26</a:t>
            </a:fld>
            <a:endParaRPr lang="da-DK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xmlns="" id="{B86BE1FA-600E-4EE6-8872-896580234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Henning Brinkenfelt, Karen-Lise Welling, Kirsten Møller</a:t>
            </a:r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xmlns="" id="{5C35347C-B6AB-465B-9784-7C91575DD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xmlns="" id="{26B64B3D-1F43-4DC8-8BA4-D62A209CB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000" y="872715"/>
            <a:ext cx="7092000" cy="1161947"/>
          </a:xfrm>
        </p:spPr>
        <p:txBody>
          <a:bodyPr/>
          <a:lstStyle/>
          <a:p>
            <a:r>
              <a:rPr lang="da-DK" dirty="0"/>
              <a:t>Akut cerebral katastrofe:</a:t>
            </a:r>
            <a:br>
              <a:rPr lang="da-DK" dirty="0"/>
            </a:br>
            <a:r>
              <a:rPr lang="da-DK" dirty="0"/>
              <a:t>Prognosticering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xmlns="" id="{15D1FEDD-E272-4779-B7C7-B3B1EE2D554F}"/>
              </a:ext>
            </a:extLst>
          </p:cNvPr>
          <p:cNvSpPr txBox="1"/>
          <p:nvPr/>
        </p:nvSpPr>
        <p:spPr>
          <a:xfrm>
            <a:off x="5220072" y="2363431"/>
            <a:ext cx="2448272" cy="2970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dirty="0"/>
              <a:t>Helt rask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xmlns="" id="{46A7BC4A-77E6-4F33-A4DB-2DEC6759C3D9}"/>
              </a:ext>
            </a:extLst>
          </p:cNvPr>
          <p:cNvSpPr txBox="1"/>
          <p:nvPr/>
        </p:nvSpPr>
        <p:spPr>
          <a:xfrm>
            <a:off x="5217765" y="3015638"/>
            <a:ext cx="3239716" cy="2970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dirty="0"/>
              <a:t>Let funktionsnedsættelse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xmlns="" id="{793D32F9-1782-4414-9D87-BF5683D6C28E}"/>
              </a:ext>
            </a:extLst>
          </p:cNvPr>
          <p:cNvSpPr txBox="1"/>
          <p:nvPr/>
        </p:nvSpPr>
        <p:spPr>
          <a:xfrm>
            <a:off x="5221659" y="3745553"/>
            <a:ext cx="3239716" cy="2970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dirty="0"/>
              <a:t>Moderat funktionsnedsættelse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xmlns="" id="{11618D1F-0B81-4B3C-991E-5449053CD95A}"/>
              </a:ext>
            </a:extLst>
          </p:cNvPr>
          <p:cNvSpPr txBox="1"/>
          <p:nvPr/>
        </p:nvSpPr>
        <p:spPr>
          <a:xfrm>
            <a:off x="5221659" y="4397760"/>
            <a:ext cx="3239716" cy="2970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da-DK" dirty="0"/>
              <a:t>Svær funktionsnedsættelse</a:t>
            </a: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xmlns="" id="{029FF13A-7362-4989-9044-65CD1CEA8BE1}"/>
              </a:ext>
            </a:extLst>
          </p:cNvPr>
          <p:cNvSpPr txBox="1"/>
          <p:nvPr/>
        </p:nvSpPr>
        <p:spPr>
          <a:xfrm>
            <a:off x="5221659" y="5010087"/>
            <a:ext cx="3239716" cy="2970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dirty="0"/>
              <a:t>Død</a:t>
            </a:r>
          </a:p>
        </p:txBody>
      </p:sp>
      <p:pic>
        <p:nvPicPr>
          <p:cNvPr id="21" name="Picture 3">
            <a:extLst>
              <a:ext uri="{FF2B5EF4-FFF2-40B4-BE49-F238E27FC236}">
                <a16:creationId xmlns:a16="http://schemas.microsoft.com/office/drawing/2014/main" xmlns="" id="{B174A42A-13FB-486F-8E0C-CBBE98AC5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96323" y="3500438"/>
            <a:ext cx="1126852" cy="864096"/>
          </a:xfrm>
          <a:prstGeom prst="rect">
            <a:avLst/>
          </a:prstGeom>
          <a:noFill/>
        </p:spPr>
      </p:pic>
      <p:sp>
        <p:nvSpPr>
          <p:cNvPr id="25" name="Ellipse 24">
            <a:extLst>
              <a:ext uri="{FF2B5EF4-FFF2-40B4-BE49-F238E27FC236}">
                <a16:creationId xmlns:a16="http://schemas.microsoft.com/office/drawing/2014/main" xmlns="" id="{313CF4D2-D933-428B-98F0-713861D8ED9A}"/>
              </a:ext>
            </a:extLst>
          </p:cNvPr>
          <p:cNvSpPr/>
          <p:nvPr/>
        </p:nvSpPr>
        <p:spPr>
          <a:xfrm rot="-120000">
            <a:off x="4577058" y="2359172"/>
            <a:ext cx="460754" cy="2958295"/>
          </a:xfrm>
          <a:prstGeom prst="ellipse">
            <a:avLst/>
          </a:prstGeom>
          <a:solidFill>
            <a:srgbClr val="FFFF00">
              <a:alpha val="40000"/>
            </a:srgbClr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dirty="0" err="1"/>
          </a:p>
        </p:txBody>
      </p:sp>
      <p:sp>
        <p:nvSpPr>
          <p:cNvPr id="31" name="Ligebenet trekant 30">
            <a:extLst>
              <a:ext uri="{FF2B5EF4-FFF2-40B4-BE49-F238E27FC236}">
                <a16:creationId xmlns:a16="http://schemas.microsoft.com/office/drawing/2014/main" xmlns="" id="{FACB2D69-5293-4810-997B-ECA0B0670BFD}"/>
              </a:ext>
            </a:extLst>
          </p:cNvPr>
          <p:cNvSpPr/>
          <p:nvPr/>
        </p:nvSpPr>
        <p:spPr>
          <a:xfrm rot="-5520000">
            <a:off x="2063021" y="2619475"/>
            <a:ext cx="2960099" cy="2532445"/>
          </a:xfrm>
          <a:prstGeom prst="triangle">
            <a:avLst>
              <a:gd name="adj" fmla="val 50961"/>
            </a:avLst>
          </a:prstGeom>
          <a:solidFill>
            <a:srgbClr val="FFFF00">
              <a:alpha val="37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dirty="0" err="1"/>
          </a:p>
        </p:txBody>
      </p:sp>
      <p:sp>
        <p:nvSpPr>
          <p:cNvPr id="32" name="Tekstfelt 31">
            <a:extLst>
              <a:ext uri="{FF2B5EF4-FFF2-40B4-BE49-F238E27FC236}">
                <a16:creationId xmlns:a16="http://schemas.microsoft.com/office/drawing/2014/main" xmlns="" id="{EFF8A692-DCDD-4308-B647-8ADECEBB28B2}"/>
              </a:ext>
            </a:extLst>
          </p:cNvPr>
          <p:cNvSpPr txBox="1"/>
          <p:nvPr/>
        </p:nvSpPr>
        <p:spPr>
          <a:xfrm>
            <a:off x="2995580" y="3737191"/>
            <a:ext cx="2013273" cy="2970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dirty="0">
                <a:solidFill>
                  <a:srgbClr val="FF0000"/>
                </a:solidFill>
              </a:rPr>
              <a:t>INITIAL FASE</a:t>
            </a:r>
          </a:p>
        </p:txBody>
      </p:sp>
      <p:pic>
        <p:nvPicPr>
          <p:cNvPr id="33" name="Billede 32">
            <a:extLst>
              <a:ext uri="{FF2B5EF4-FFF2-40B4-BE49-F238E27FC236}">
                <a16:creationId xmlns:a16="http://schemas.microsoft.com/office/drawing/2014/main" xmlns="" id="{BEC6E657-467C-42E9-A49A-26AC0FCF26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2820000">
            <a:off x="2004274" y="3572856"/>
            <a:ext cx="663937" cy="65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928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xmlns="" id="{9D06F9C4-9EC7-4484-AB48-318E1AA72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27</a:t>
            </a:fld>
            <a:endParaRPr lang="da-DK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xmlns="" id="{B86BE1FA-600E-4EE6-8872-896580234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Henning Brinkenfelt, Karen-Lise Welling, Kirsten Møller</a:t>
            </a:r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xmlns="" id="{5C35347C-B6AB-465B-9784-7C91575DD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xmlns="" id="{26B64B3D-1F43-4DC8-8BA4-D62A209CB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000" y="872715"/>
            <a:ext cx="7092000" cy="1161947"/>
          </a:xfrm>
        </p:spPr>
        <p:txBody>
          <a:bodyPr/>
          <a:lstStyle/>
          <a:p>
            <a:r>
              <a:rPr lang="da-DK" dirty="0"/>
              <a:t>Er det ”i orden” at fortsætte (organbevarende) behandling, hvis man ”ved”, at patienten ikke kan overleve?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xmlns="" id="{15D1FEDD-E272-4779-B7C7-B3B1EE2D554F}"/>
              </a:ext>
            </a:extLst>
          </p:cNvPr>
          <p:cNvSpPr txBox="1"/>
          <p:nvPr/>
        </p:nvSpPr>
        <p:spPr>
          <a:xfrm>
            <a:off x="5220072" y="2363431"/>
            <a:ext cx="2448272" cy="2970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dirty="0"/>
              <a:t>Helt rask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xmlns="" id="{46A7BC4A-77E6-4F33-A4DB-2DEC6759C3D9}"/>
              </a:ext>
            </a:extLst>
          </p:cNvPr>
          <p:cNvSpPr txBox="1"/>
          <p:nvPr/>
        </p:nvSpPr>
        <p:spPr>
          <a:xfrm>
            <a:off x="5217765" y="3015638"/>
            <a:ext cx="3239716" cy="2970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dirty="0"/>
              <a:t>Let funktionsnedsættelse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xmlns="" id="{793D32F9-1782-4414-9D87-BF5683D6C28E}"/>
              </a:ext>
            </a:extLst>
          </p:cNvPr>
          <p:cNvSpPr txBox="1"/>
          <p:nvPr/>
        </p:nvSpPr>
        <p:spPr>
          <a:xfrm>
            <a:off x="5221659" y="3745553"/>
            <a:ext cx="3239716" cy="2970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dirty="0"/>
              <a:t>Moderat funktionsnedsættelse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xmlns="" id="{11618D1F-0B81-4B3C-991E-5449053CD95A}"/>
              </a:ext>
            </a:extLst>
          </p:cNvPr>
          <p:cNvSpPr txBox="1"/>
          <p:nvPr/>
        </p:nvSpPr>
        <p:spPr>
          <a:xfrm>
            <a:off x="5221659" y="4397760"/>
            <a:ext cx="3239716" cy="2970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da-DK" dirty="0"/>
              <a:t>Svær funktionsnedsættelse</a:t>
            </a:r>
          </a:p>
        </p:txBody>
      </p:sp>
      <p:pic>
        <p:nvPicPr>
          <p:cNvPr id="21" name="Picture 3">
            <a:extLst>
              <a:ext uri="{FF2B5EF4-FFF2-40B4-BE49-F238E27FC236}">
                <a16:creationId xmlns:a16="http://schemas.microsoft.com/office/drawing/2014/main" xmlns="" id="{B174A42A-13FB-486F-8E0C-CBBE98AC5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96323" y="3500438"/>
            <a:ext cx="1126852" cy="864096"/>
          </a:xfrm>
          <a:prstGeom prst="rect">
            <a:avLst/>
          </a:prstGeom>
          <a:noFill/>
        </p:spPr>
      </p:pic>
      <p:sp>
        <p:nvSpPr>
          <p:cNvPr id="25" name="Ellipse 24">
            <a:extLst>
              <a:ext uri="{FF2B5EF4-FFF2-40B4-BE49-F238E27FC236}">
                <a16:creationId xmlns:a16="http://schemas.microsoft.com/office/drawing/2014/main" xmlns="" id="{313CF4D2-D933-428B-98F0-713861D8ED9A}"/>
              </a:ext>
            </a:extLst>
          </p:cNvPr>
          <p:cNvSpPr/>
          <p:nvPr/>
        </p:nvSpPr>
        <p:spPr>
          <a:xfrm rot="660000">
            <a:off x="4834275" y="4591040"/>
            <a:ext cx="460754" cy="680999"/>
          </a:xfrm>
          <a:prstGeom prst="ellipse">
            <a:avLst/>
          </a:prstGeom>
          <a:solidFill>
            <a:srgbClr val="FFFF00">
              <a:alpha val="40000"/>
            </a:srgbClr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dirty="0" err="1"/>
          </a:p>
        </p:txBody>
      </p:sp>
      <p:sp>
        <p:nvSpPr>
          <p:cNvPr id="22" name="Ligebenet trekant 21">
            <a:extLst>
              <a:ext uri="{FF2B5EF4-FFF2-40B4-BE49-F238E27FC236}">
                <a16:creationId xmlns:a16="http://schemas.microsoft.com/office/drawing/2014/main" xmlns="" id="{79F6897E-4EF1-4228-88FB-1F12D830B792}"/>
              </a:ext>
            </a:extLst>
          </p:cNvPr>
          <p:cNvSpPr/>
          <p:nvPr/>
        </p:nvSpPr>
        <p:spPr>
          <a:xfrm rot="-4200000">
            <a:off x="3159003" y="2653072"/>
            <a:ext cx="671400" cy="3422922"/>
          </a:xfrm>
          <a:prstGeom prst="triangle">
            <a:avLst>
              <a:gd name="adj" fmla="val 50961"/>
            </a:avLst>
          </a:prstGeom>
          <a:solidFill>
            <a:srgbClr val="FFFF00">
              <a:alpha val="37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dirty="0" err="1"/>
          </a:p>
        </p:txBody>
      </p:sp>
      <p:pic>
        <p:nvPicPr>
          <p:cNvPr id="23" name="Billede 22">
            <a:extLst>
              <a:ext uri="{FF2B5EF4-FFF2-40B4-BE49-F238E27FC236}">
                <a16:creationId xmlns:a16="http://schemas.microsoft.com/office/drawing/2014/main" xmlns="" id="{37F4ED47-A311-4483-A971-95608B363C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200000">
            <a:off x="2004274" y="3572856"/>
            <a:ext cx="663937" cy="659358"/>
          </a:xfrm>
          <a:prstGeom prst="rect">
            <a:avLst/>
          </a:prstGeom>
        </p:spPr>
      </p:pic>
      <p:sp>
        <p:nvSpPr>
          <p:cNvPr id="24" name="Tekstfelt 23">
            <a:extLst>
              <a:ext uri="{FF2B5EF4-FFF2-40B4-BE49-F238E27FC236}">
                <a16:creationId xmlns:a16="http://schemas.microsoft.com/office/drawing/2014/main" xmlns="" id="{B92B0815-9E73-4E52-846A-32833A8BF250}"/>
              </a:ext>
            </a:extLst>
          </p:cNvPr>
          <p:cNvSpPr txBox="1"/>
          <p:nvPr/>
        </p:nvSpPr>
        <p:spPr>
          <a:xfrm rot="1200000">
            <a:off x="3169438" y="4443362"/>
            <a:ext cx="2013273" cy="2970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dirty="0">
                <a:solidFill>
                  <a:srgbClr val="FF0000"/>
                </a:solidFill>
              </a:rPr>
              <a:t>SENERE FASE</a:t>
            </a:r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xmlns="" id="{7087A3BC-655B-42FE-9216-CF01B0D55DA5}"/>
              </a:ext>
            </a:extLst>
          </p:cNvPr>
          <p:cNvSpPr txBox="1"/>
          <p:nvPr/>
        </p:nvSpPr>
        <p:spPr>
          <a:xfrm>
            <a:off x="5221659" y="5010087"/>
            <a:ext cx="3239716" cy="2970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dirty="0"/>
              <a:t>Død – hjernedød?</a:t>
            </a:r>
          </a:p>
        </p:txBody>
      </p:sp>
    </p:spTree>
    <p:extLst>
      <p:ext uri="{BB962C8B-B14F-4D97-AF65-F5344CB8AC3E}">
        <p14:creationId xmlns:p14="http://schemas.microsoft.com/office/powerpoint/2010/main" val="26383763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3D8353E-A943-498C-89CA-09AB5627C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Er det ”i orden” at fortsætte (organbevarende) behandling, hvis man ”ved”, at patienten ikke kan overleve?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xmlns="" id="{F754A3AA-7689-436F-8117-E0CB11AEB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28</a:t>
            </a:fld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xmlns="" id="{65DA298A-6E2B-44BD-AEFF-822319328A6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a-DK" dirty="0"/>
              <a:t>Ja – indtil det vides, at patienten / de pårørende </a:t>
            </a:r>
            <a:r>
              <a:rPr lang="da-DK" b="1" dirty="0"/>
              <a:t>ikke</a:t>
            </a:r>
            <a:r>
              <a:rPr lang="da-DK" dirty="0"/>
              <a:t> ønsker donation</a:t>
            </a:r>
          </a:p>
          <a:p>
            <a:r>
              <a:rPr lang="da-DK" dirty="0"/>
              <a:t>Donationsregisteret – ”Donationstestamente”</a:t>
            </a:r>
          </a:p>
          <a:p>
            <a:r>
              <a:rPr lang="da-DK" dirty="0"/>
              <a:t>Evt. tilkendegivelse over for pårørende</a:t>
            </a:r>
          </a:p>
          <a:p>
            <a:r>
              <a:rPr lang="da-DK" dirty="0"/>
              <a:t>”Med patienten ikke kun som middel, men også som mål i sig selv” (Kant)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xmlns="" id="{B449F776-AE61-43A5-B096-A6330015C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Henning Brinkenfelt, Karen-Lise Welling, Kirsten Møller</a:t>
            </a:r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xmlns="" id="{6EB1D5AF-3670-48BC-A729-AA561946F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077793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B3F5187-13E6-47D2-BD65-40DC3AF48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Er det i orden at indlægge en død / døende patient på intensiv ved pladsmangel?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xmlns="" id="{811D5213-FA44-4DE0-8143-ED5138BE8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29</a:t>
            </a:fld>
            <a:endParaRPr lang="da-DK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xmlns="" id="{F31B7EC4-3925-4E4A-967D-7DAF52F2A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Henning Brinkenfelt, Karen-Lise Welling, Kirsten Møller</a:t>
            </a:r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xmlns="" id="{0FA4E8B4-555F-4CD4-8467-CD0769606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8" name="Billede 7" descr="Et billede, der indeholder indendørs, foto, bygning, vej&#10;&#10;Beskrivelse, der er oprettet med høj sikkerhed">
            <a:extLst>
              <a:ext uri="{FF2B5EF4-FFF2-40B4-BE49-F238E27FC236}">
                <a16:creationId xmlns:a16="http://schemas.microsoft.com/office/drawing/2014/main" xmlns="" id="{70DC1321-6C2D-4BB1-B3F2-B3B633D309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30"/>
          <a:stretch/>
        </p:blipFill>
        <p:spPr>
          <a:xfrm>
            <a:off x="2044513" y="2188284"/>
            <a:ext cx="5738973" cy="377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775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er opgaven for den præhospitale læge?</a:t>
            </a:r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3</a:t>
            </a:fld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a-DK" dirty="0"/>
              <a:t>Kan man præhospitalt finde den åbenlyse mulige organdonor?</a:t>
            </a:r>
          </a:p>
          <a:p>
            <a:pPr lvl="1"/>
            <a:r>
              <a:rPr lang="da-DK" dirty="0"/>
              <a:t>Nej det kan man ikke!</a:t>
            </a:r>
          </a:p>
          <a:p>
            <a:pPr lvl="1"/>
            <a:r>
              <a:rPr lang="da-DK" dirty="0"/>
              <a:t>Man vil altid tænke livreddende terapi.</a:t>
            </a:r>
          </a:p>
          <a:p>
            <a:pPr lvl="1"/>
            <a:r>
              <a:rPr lang="da-DK" dirty="0"/>
              <a:t>Men…….</a:t>
            </a:r>
          </a:p>
          <a:p>
            <a:r>
              <a:rPr lang="da-DK" dirty="0"/>
              <a:t> Man skal måske inducere et </a:t>
            </a:r>
            <a:r>
              <a:rPr lang="da-DK" dirty="0" err="1"/>
              <a:t>mindset</a:t>
            </a:r>
            <a:r>
              <a:rPr lang="da-DK" dirty="0"/>
              <a:t>, der også tænker </a:t>
            </a:r>
            <a:r>
              <a:rPr lang="da-DK" dirty="0" err="1"/>
              <a:t>donorpotientiale</a:t>
            </a:r>
            <a:r>
              <a:rPr lang="da-DK" dirty="0"/>
              <a:t> – et stort dilemma!</a:t>
            </a:r>
          </a:p>
          <a:p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Henning Brinkenfelt, Karen-Lise Welling, Kirsten Møller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8144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3D8353E-A943-498C-89CA-09AB5627C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Er det i orden at indlægge en død / døende patient på intensiv ved pladsmangel?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xmlns="" id="{F754A3AA-7689-436F-8117-E0CB11AEB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30</a:t>
            </a:fld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xmlns="" id="{65DA298A-6E2B-44BD-AEFF-822319328A6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a-DK" dirty="0"/>
          </a:p>
          <a:p>
            <a:r>
              <a:rPr lang="da-DK" dirty="0"/>
              <a:t>Ja – patienten repræsenterer et håb om overlevelse for (i snit 3½) andre patienter</a:t>
            </a:r>
          </a:p>
          <a:p>
            <a:r>
              <a:rPr lang="da-DK" dirty="0"/>
              <a:t>Må prioriteres på linje med andre patienter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xmlns="" id="{B449F776-AE61-43A5-B096-A6330015C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Henning Brinkenfelt, Karen-Lise Welling, Kirsten Møller</a:t>
            </a:r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xmlns="" id="{6EB1D5AF-3670-48BC-A729-AA561946F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629039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E6E559B-2CEF-4CE2-95AE-436F54CC8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Er der risici ved en øget opmærksomhed på organdonorer?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xmlns="" id="{EB688FCB-B01B-482C-A314-31B37A0AB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31</a:t>
            </a:fld>
            <a:endParaRPr lang="da-DK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xmlns="" id="{C042EDC2-0761-4BCC-8F9A-4DFA56835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Henning Brinkenfelt, Karen-Lise Welling, Kirsten Møller</a:t>
            </a:r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xmlns="" id="{E16F61DA-A3CE-4FA7-9CF7-F70A9D8FB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xmlns="" id="{435293E9-4EF7-400D-B032-5E839AFFFF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260" y="1628800"/>
            <a:ext cx="3410874" cy="446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87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E6E559B-2CEF-4CE2-95AE-436F54CC8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Er der risici ved en øget opmærksomhed på organdonorer?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xmlns="" id="{EB688FCB-B01B-482C-A314-31B37A0AB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32</a:t>
            </a:fld>
            <a:endParaRPr lang="da-DK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xmlns="" id="{C042EDC2-0761-4BCC-8F9A-4DFA56835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Henning Brinkenfelt, Karen-Lise Welling, Kirsten Møller</a:t>
            </a:r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xmlns="" id="{E16F61DA-A3CE-4FA7-9CF7-F70A9D8FB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xmlns="" id="{435293E9-4EF7-400D-B032-5E839AFFFF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260" y="1628800"/>
            <a:ext cx="3410874" cy="4464495"/>
          </a:xfrm>
          <a:prstGeom prst="rect">
            <a:avLst/>
          </a:prstGeom>
        </p:spPr>
      </p:pic>
      <p:sp>
        <p:nvSpPr>
          <p:cNvPr id="9" name="Pladsholder til indhold 3">
            <a:extLst>
              <a:ext uri="{FF2B5EF4-FFF2-40B4-BE49-F238E27FC236}">
                <a16:creationId xmlns:a16="http://schemas.microsoft.com/office/drawing/2014/main" xmlns="" id="{50051464-A1C9-40E9-8074-1BAE7BB92E10}"/>
              </a:ext>
            </a:extLst>
          </p:cNvPr>
          <p:cNvSpPr txBox="1">
            <a:spLocks/>
          </p:cNvSpPr>
          <p:nvPr/>
        </p:nvSpPr>
        <p:spPr>
          <a:xfrm>
            <a:off x="1347788" y="2328863"/>
            <a:ext cx="7091363" cy="31607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Forvirring hos pårørende om målet</a:t>
            </a:r>
          </a:p>
          <a:p>
            <a:endParaRPr lang="da-DK" dirty="0"/>
          </a:p>
          <a:p>
            <a:r>
              <a:rPr lang="da-DK" dirty="0"/>
              <a:t>”Rekordjagt”</a:t>
            </a:r>
          </a:p>
          <a:p>
            <a:endParaRPr lang="da-DK" dirty="0"/>
          </a:p>
          <a:p>
            <a:r>
              <a:rPr lang="da-DK" dirty="0"/>
              <a:t>Utilsigtet overlevelse</a:t>
            </a:r>
          </a:p>
        </p:txBody>
      </p:sp>
    </p:spTree>
    <p:extLst>
      <p:ext uri="{BB962C8B-B14F-4D97-AF65-F5344CB8AC3E}">
        <p14:creationId xmlns:p14="http://schemas.microsoft.com/office/powerpoint/2010/main" val="19472704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xmlns="" id="{EB688FCB-B01B-482C-A314-31B37A0AB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33</a:t>
            </a:fld>
            <a:endParaRPr lang="da-DK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xmlns="" id="{C042EDC2-0761-4BCC-8F9A-4DFA56835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Henning Brinkenfelt, Karen-Lise Welling, Kirsten Møller</a:t>
            </a:r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xmlns="" id="{E16F61DA-A3CE-4FA7-9CF7-F70A9D8FB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xmlns="" id="{435293E9-4EF7-400D-B032-5E839AFFFF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260" y="1628800"/>
            <a:ext cx="3410874" cy="4464495"/>
          </a:xfrm>
          <a:prstGeom prst="rect">
            <a:avLst/>
          </a:prstGeom>
        </p:spPr>
      </p:pic>
      <p:sp>
        <p:nvSpPr>
          <p:cNvPr id="9" name="Pladsholder til indhold 3">
            <a:extLst>
              <a:ext uri="{FF2B5EF4-FFF2-40B4-BE49-F238E27FC236}">
                <a16:creationId xmlns:a16="http://schemas.microsoft.com/office/drawing/2014/main" xmlns="" id="{50051464-A1C9-40E9-8074-1BAE7BB92E10}"/>
              </a:ext>
            </a:extLst>
          </p:cNvPr>
          <p:cNvSpPr txBox="1">
            <a:spLocks/>
          </p:cNvSpPr>
          <p:nvPr/>
        </p:nvSpPr>
        <p:spPr>
          <a:xfrm>
            <a:off x="1347788" y="2328863"/>
            <a:ext cx="7091363" cy="31607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Forvirring hos pårørende om målet</a:t>
            </a:r>
          </a:p>
          <a:p>
            <a:pPr lvl="1"/>
            <a:r>
              <a:rPr lang="da-DK" sz="2200" dirty="0"/>
              <a:t>Systematisk, ærlig kommunikation</a:t>
            </a:r>
          </a:p>
          <a:p>
            <a:r>
              <a:rPr lang="da-DK" dirty="0"/>
              <a:t>”Rekordjagt”</a:t>
            </a:r>
          </a:p>
          <a:p>
            <a:pPr lvl="1"/>
            <a:r>
              <a:rPr lang="da-DK" sz="2200" dirty="0"/>
              <a:t>Klare algoritmer / kommandoveje</a:t>
            </a:r>
          </a:p>
          <a:p>
            <a:r>
              <a:rPr lang="da-DK" dirty="0"/>
              <a:t>Utilsigtet overlevelse</a:t>
            </a:r>
          </a:p>
          <a:p>
            <a:pPr lvl="1"/>
            <a:r>
              <a:rPr lang="da-DK" sz="2200" dirty="0"/>
              <a:t>Ærlig kommunikation om risiko fra starten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EE6E559B-2CEF-4CE2-95AE-436F54CC8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Hvordan modvirkes disse risici ?</a:t>
            </a:r>
          </a:p>
        </p:txBody>
      </p:sp>
    </p:spTree>
    <p:extLst>
      <p:ext uri="{BB962C8B-B14F-4D97-AF65-F5344CB8AC3E}">
        <p14:creationId xmlns:p14="http://schemas.microsoft.com/office/powerpoint/2010/main" val="37050522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xmlns="" id="{14478096-7227-4A5B-BDD4-9FE555762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34</a:t>
            </a:fld>
            <a:endParaRPr lang="da-DK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xmlns="" id="{F85183C5-7C85-45B9-891E-C7B4F1A84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Henning Brinkenfelt, Karen-Lise Welling, Kirsten Møller</a:t>
            </a:r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xmlns="" id="{B6A5BE3C-3085-4113-931E-F4EFFB8C0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8" name="Billede 7" descr="Et billede, der indeholder stol&#10;&#10;Beskrivelse, der er oprettet med høj sikkerhed">
            <a:extLst>
              <a:ext uri="{FF2B5EF4-FFF2-40B4-BE49-F238E27FC236}">
                <a16:creationId xmlns:a16="http://schemas.microsoft.com/office/drawing/2014/main" xmlns="" id="{C3BD2610-B29D-42EF-A0EA-7BEEFDB036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788" y="846628"/>
            <a:ext cx="6820547" cy="485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0563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ED10F43-F708-468F-B3C8-9780A8972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…De overordnede rammer...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xmlns="" id="{C4012C77-3B50-4AF5-BFA8-BB6D7AAB7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35</a:t>
            </a:fld>
            <a:endParaRPr lang="da-DK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xmlns="" id="{2CF85629-9D8C-48C3-9000-155B016D3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/>
              <a:t>Henning </a:t>
            </a:r>
            <a:r>
              <a:rPr lang="da-DK" dirty="0" err="1"/>
              <a:t>Brinkenfelt</a:t>
            </a:r>
            <a:r>
              <a:rPr lang="da-DK" dirty="0"/>
              <a:t>, Karen-Lise Welling, Kirsten Møller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xmlns="" id="{D1A43EDD-A8FF-487A-84B1-64EE82019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xmlns="" id="{AB77F934-19E1-4083-9B59-BAE4C0F89BBE}"/>
              </a:ext>
            </a:extLst>
          </p:cNvPr>
          <p:cNvSpPr txBox="1"/>
          <p:nvPr/>
        </p:nvSpPr>
        <p:spPr>
          <a:xfrm>
            <a:off x="4959276" y="2300288"/>
            <a:ext cx="3502099" cy="31559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700" dirty="0"/>
              <a:t>National handleplan for organdonation 2014</a:t>
            </a:r>
          </a:p>
          <a:p>
            <a:endParaRPr lang="da-DK" sz="1700" dirty="0"/>
          </a:p>
          <a:p>
            <a:r>
              <a:rPr lang="da-DK" sz="1700" dirty="0"/>
              <a:t>Rapport fra DCO om organdonorpotentialet på universitetshospital juni 2015</a:t>
            </a:r>
          </a:p>
          <a:p>
            <a:endParaRPr lang="da-DK" sz="1700" dirty="0"/>
          </a:p>
          <a:p>
            <a:r>
              <a:rPr lang="da-DK" sz="1700" dirty="0"/>
              <a:t>SST:</a:t>
            </a:r>
          </a:p>
          <a:p>
            <a:r>
              <a:rPr lang="da-DK" sz="1700" dirty="0"/>
              <a:t>Anbefalinger 2015</a:t>
            </a:r>
          </a:p>
          <a:p>
            <a:r>
              <a:rPr lang="da-DK" sz="1700" dirty="0"/>
              <a:t>Status 2017</a:t>
            </a:r>
          </a:p>
          <a:p>
            <a:endParaRPr lang="da-DK" sz="1700" dirty="0"/>
          </a:p>
          <a:p>
            <a:r>
              <a:rPr lang="da-DK" sz="1700" dirty="0"/>
              <a:t>Fælles opgave for faglige selskaber, præhospitalet, hospitaler, FAM / neurologiske afdelinger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xmlns="" id="{EF6050AD-DF2E-4215-BC69-EE8023B058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28"/>
          <a:stretch/>
        </p:blipFill>
        <p:spPr>
          <a:xfrm>
            <a:off x="1769721" y="2434424"/>
            <a:ext cx="2226215" cy="328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355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xmlns="" id="{4FFD21D8-D4A7-4375-B839-9CB2D4C8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36</a:t>
            </a:fld>
            <a:endParaRPr lang="da-DK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xmlns="" id="{1D8044FB-C85D-4B2C-80F7-CB3C5581D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Henning Brinkenfelt, Karen-Lise Welling, Kirsten Møller</a:t>
            </a:r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xmlns="" id="{DFCA3A69-0911-4566-A931-8F1B8BAB9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xmlns="" id="{9F383D8D-9F22-419A-8B48-C868F9234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788" y="692696"/>
            <a:ext cx="7602493" cy="530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393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Den måske hjernedøde patient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4</a:t>
            </a:fld>
            <a:endParaRPr lang="da-DK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a-DK" dirty="0"/>
              <a:t>Hvad er opgaven for den </a:t>
            </a:r>
            <a:r>
              <a:rPr lang="da-DK" dirty="0" err="1"/>
              <a:t>præhospitale</a:t>
            </a:r>
            <a:r>
              <a:rPr lang="da-DK" dirty="0"/>
              <a:t> læge? (HB)</a:t>
            </a:r>
          </a:p>
          <a:p>
            <a:r>
              <a:rPr lang="da-DK" b="1" dirty="0">
                <a:solidFill>
                  <a:srgbClr val="FF0000"/>
                </a:solidFill>
              </a:rPr>
              <a:t>Hvad er opgaven for den </a:t>
            </a:r>
            <a:r>
              <a:rPr lang="da-DK" b="1" dirty="0" err="1">
                <a:solidFill>
                  <a:srgbClr val="FF0000"/>
                </a:solidFill>
              </a:rPr>
              <a:t>neurointensive</a:t>
            </a:r>
            <a:r>
              <a:rPr lang="da-DK" b="1" dirty="0">
                <a:solidFill>
                  <a:srgbClr val="FF0000"/>
                </a:solidFill>
              </a:rPr>
              <a:t> læge? (KLW)</a:t>
            </a:r>
          </a:p>
          <a:p>
            <a:r>
              <a:rPr lang="da-DK" dirty="0"/>
              <a:t>Dilemmaer – hvilke forventninger har interessenterne, eksempel på dilemma og forslag til håndtering heraf (KM)</a:t>
            </a:r>
          </a:p>
        </p:txBody>
      </p:sp>
      <p:sp>
        <p:nvSpPr>
          <p:cNvPr id="3" name="USR_Nam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Henning Brinkenfelt, Karen-Lise Welling, Kirsten Møller</a:t>
            </a:r>
            <a:endParaRPr lang="da-DK" dirty="0"/>
          </a:p>
        </p:txBody>
      </p:sp>
      <p:sp>
        <p:nvSpPr>
          <p:cNvPr id="4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9" name="Picture 2" descr="C:\Users\kwel0002\AppData\Local\Microsoft\Windows\Temporary Internet Files\Content.Outlook\R2X0RDAK\images-Trond-IMG_42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32656"/>
            <a:ext cx="1979712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8550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68000" y="872715"/>
            <a:ext cx="7092000" cy="684077"/>
          </a:xfrm>
        </p:spPr>
        <p:txBody>
          <a:bodyPr/>
          <a:lstStyle/>
          <a:p>
            <a:r>
              <a:rPr lang="da-DK" dirty="0" err="1"/>
              <a:t>Donordetektion</a:t>
            </a:r>
            <a:endParaRPr lang="da-DK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5</a:t>
            </a:fld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3"/>
          </p:nvPr>
        </p:nvSpPr>
        <p:spPr>
          <a:xfrm>
            <a:off x="1368425" y="1772817"/>
            <a:ext cx="7091363" cy="3715172"/>
          </a:xfrm>
        </p:spPr>
        <p:txBody>
          <a:bodyPr/>
          <a:lstStyle/>
          <a:p>
            <a:r>
              <a:rPr lang="da-DK" dirty="0"/>
              <a:t>NK melder en pt. som mulig donor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Henning Brinkenfelt, Karen-Lise Welling, Kirsten Møller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hone3"/>
          <p:cNvSpPr>
            <a:spLocks noEditPoints="1" noChangeArrowheads="1"/>
          </p:cNvSpPr>
          <p:nvPr/>
        </p:nvSpPr>
        <p:spPr bwMode="auto">
          <a:xfrm>
            <a:off x="6084168" y="1340768"/>
            <a:ext cx="662384" cy="727298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200 w 21600"/>
              <a:gd name="T17" fmla="*/ 23516 h 21600"/>
              <a:gd name="T18" fmla="*/ 21400 w 21600"/>
              <a:gd name="T19" fmla="*/ 4048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0692" y="21600"/>
                </a:moveTo>
                <a:lnTo>
                  <a:pt x="21600" y="21600"/>
                </a:lnTo>
                <a:lnTo>
                  <a:pt x="21600" y="10684"/>
                </a:lnTo>
                <a:lnTo>
                  <a:pt x="21600" y="0"/>
                </a:lnTo>
                <a:lnTo>
                  <a:pt x="10190" y="0"/>
                </a:lnTo>
                <a:lnTo>
                  <a:pt x="0" y="0"/>
                </a:lnTo>
                <a:lnTo>
                  <a:pt x="0" y="10916"/>
                </a:lnTo>
                <a:lnTo>
                  <a:pt x="0" y="21600"/>
                </a:lnTo>
                <a:lnTo>
                  <a:pt x="10692" y="21600"/>
                </a:lnTo>
                <a:close/>
              </a:path>
              <a:path w="21600" h="21600" extrusionOk="0">
                <a:moveTo>
                  <a:pt x="3552" y="13565"/>
                </a:moveTo>
                <a:lnTo>
                  <a:pt x="3552" y="14206"/>
                </a:lnTo>
                <a:lnTo>
                  <a:pt x="3409" y="14584"/>
                </a:lnTo>
                <a:lnTo>
                  <a:pt x="3050" y="15021"/>
                </a:lnTo>
                <a:lnTo>
                  <a:pt x="2619" y="15429"/>
                </a:lnTo>
                <a:lnTo>
                  <a:pt x="2296" y="15836"/>
                </a:lnTo>
                <a:lnTo>
                  <a:pt x="2045" y="16244"/>
                </a:lnTo>
                <a:lnTo>
                  <a:pt x="1902" y="16564"/>
                </a:lnTo>
                <a:lnTo>
                  <a:pt x="1794" y="17001"/>
                </a:lnTo>
                <a:lnTo>
                  <a:pt x="1830" y="17466"/>
                </a:lnTo>
                <a:lnTo>
                  <a:pt x="2009" y="17932"/>
                </a:lnTo>
                <a:lnTo>
                  <a:pt x="2260" y="18311"/>
                </a:lnTo>
                <a:lnTo>
                  <a:pt x="2548" y="18718"/>
                </a:lnTo>
                <a:lnTo>
                  <a:pt x="3050" y="19126"/>
                </a:lnTo>
                <a:lnTo>
                  <a:pt x="3552" y="19533"/>
                </a:lnTo>
                <a:lnTo>
                  <a:pt x="4342" y="19737"/>
                </a:lnTo>
                <a:lnTo>
                  <a:pt x="5095" y="19737"/>
                </a:lnTo>
                <a:lnTo>
                  <a:pt x="5849" y="19737"/>
                </a:lnTo>
                <a:lnTo>
                  <a:pt x="6351" y="19533"/>
                </a:lnTo>
                <a:lnTo>
                  <a:pt x="7140" y="19126"/>
                </a:lnTo>
                <a:lnTo>
                  <a:pt x="7535" y="18747"/>
                </a:lnTo>
                <a:lnTo>
                  <a:pt x="7894" y="18311"/>
                </a:lnTo>
                <a:lnTo>
                  <a:pt x="8145" y="17903"/>
                </a:lnTo>
                <a:lnTo>
                  <a:pt x="8324" y="17408"/>
                </a:lnTo>
                <a:lnTo>
                  <a:pt x="8324" y="16942"/>
                </a:lnTo>
                <a:lnTo>
                  <a:pt x="8252" y="16593"/>
                </a:lnTo>
                <a:lnTo>
                  <a:pt x="8145" y="16244"/>
                </a:lnTo>
                <a:lnTo>
                  <a:pt x="7894" y="15836"/>
                </a:lnTo>
                <a:lnTo>
                  <a:pt x="7571" y="15429"/>
                </a:lnTo>
                <a:lnTo>
                  <a:pt x="7140" y="15021"/>
                </a:lnTo>
                <a:lnTo>
                  <a:pt x="6853" y="14613"/>
                </a:lnTo>
                <a:lnTo>
                  <a:pt x="6602" y="14206"/>
                </a:lnTo>
                <a:lnTo>
                  <a:pt x="6602" y="13565"/>
                </a:lnTo>
                <a:lnTo>
                  <a:pt x="6602" y="8035"/>
                </a:lnTo>
                <a:lnTo>
                  <a:pt x="6602" y="7598"/>
                </a:lnTo>
                <a:lnTo>
                  <a:pt x="6853" y="6987"/>
                </a:lnTo>
                <a:lnTo>
                  <a:pt x="7212" y="6579"/>
                </a:lnTo>
                <a:lnTo>
                  <a:pt x="7643" y="6171"/>
                </a:lnTo>
                <a:lnTo>
                  <a:pt x="7894" y="5764"/>
                </a:lnTo>
                <a:lnTo>
                  <a:pt x="8037" y="5531"/>
                </a:lnTo>
                <a:lnTo>
                  <a:pt x="8252" y="5153"/>
                </a:lnTo>
                <a:lnTo>
                  <a:pt x="8360" y="4599"/>
                </a:lnTo>
                <a:lnTo>
                  <a:pt x="8288" y="4134"/>
                </a:lnTo>
                <a:lnTo>
                  <a:pt x="8145" y="3697"/>
                </a:lnTo>
                <a:lnTo>
                  <a:pt x="7894" y="3289"/>
                </a:lnTo>
                <a:lnTo>
                  <a:pt x="7499" y="2853"/>
                </a:lnTo>
                <a:lnTo>
                  <a:pt x="7033" y="2533"/>
                </a:lnTo>
                <a:lnTo>
                  <a:pt x="6387" y="2242"/>
                </a:lnTo>
                <a:lnTo>
                  <a:pt x="5849" y="2067"/>
                </a:lnTo>
                <a:lnTo>
                  <a:pt x="5095" y="1950"/>
                </a:lnTo>
                <a:lnTo>
                  <a:pt x="4234" y="2038"/>
                </a:lnTo>
                <a:lnTo>
                  <a:pt x="3552" y="2271"/>
                </a:lnTo>
                <a:lnTo>
                  <a:pt x="3050" y="2504"/>
                </a:lnTo>
                <a:lnTo>
                  <a:pt x="2548" y="2882"/>
                </a:lnTo>
                <a:lnTo>
                  <a:pt x="2225" y="3231"/>
                </a:lnTo>
                <a:lnTo>
                  <a:pt x="1973" y="3697"/>
                </a:lnTo>
                <a:lnTo>
                  <a:pt x="1794" y="4308"/>
                </a:lnTo>
                <a:lnTo>
                  <a:pt x="1794" y="4745"/>
                </a:lnTo>
                <a:lnTo>
                  <a:pt x="1866" y="5123"/>
                </a:lnTo>
                <a:lnTo>
                  <a:pt x="2045" y="5560"/>
                </a:lnTo>
                <a:lnTo>
                  <a:pt x="2296" y="5851"/>
                </a:lnTo>
                <a:lnTo>
                  <a:pt x="2548" y="6171"/>
                </a:lnTo>
                <a:lnTo>
                  <a:pt x="3014" y="6608"/>
                </a:lnTo>
                <a:lnTo>
                  <a:pt x="3301" y="6987"/>
                </a:lnTo>
                <a:lnTo>
                  <a:pt x="3552" y="7598"/>
                </a:lnTo>
                <a:lnTo>
                  <a:pt x="3552" y="8035"/>
                </a:lnTo>
                <a:lnTo>
                  <a:pt x="3552" y="13565"/>
                </a:lnTo>
                <a:close/>
              </a:path>
              <a:path w="21600" h="21600" extrusionOk="0">
                <a:moveTo>
                  <a:pt x="10154" y="1863"/>
                </a:moveTo>
                <a:lnTo>
                  <a:pt x="19088" y="1863"/>
                </a:lnTo>
                <a:lnTo>
                  <a:pt x="19088" y="8238"/>
                </a:lnTo>
                <a:lnTo>
                  <a:pt x="10154" y="8238"/>
                </a:lnTo>
                <a:lnTo>
                  <a:pt x="10154" y="1863"/>
                </a:lnTo>
                <a:moveTo>
                  <a:pt x="10441" y="10101"/>
                </a:moveTo>
                <a:lnTo>
                  <a:pt x="10441" y="9461"/>
                </a:lnTo>
                <a:lnTo>
                  <a:pt x="18837" y="9461"/>
                </a:lnTo>
                <a:lnTo>
                  <a:pt x="18837" y="10101"/>
                </a:lnTo>
                <a:lnTo>
                  <a:pt x="10441" y="10101"/>
                </a:lnTo>
                <a:moveTo>
                  <a:pt x="11374" y="11004"/>
                </a:moveTo>
                <a:lnTo>
                  <a:pt x="12630" y="11004"/>
                </a:lnTo>
                <a:lnTo>
                  <a:pt x="12630" y="12226"/>
                </a:lnTo>
                <a:lnTo>
                  <a:pt x="11374" y="12226"/>
                </a:lnTo>
                <a:lnTo>
                  <a:pt x="11374" y="11004"/>
                </a:lnTo>
                <a:moveTo>
                  <a:pt x="13993" y="11004"/>
                </a:moveTo>
                <a:lnTo>
                  <a:pt x="15249" y="11004"/>
                </a:lnTo>
                <a:lnTo>
                  <a:pt x="15249" y="12226"/>
                </a:lnTo>
                <a:lnTo>
                  <a:pt x="13993" y="12226"/>
                </a:lnTo>
                <a:lnTo>
                  <a:pt x="13993" y="11004"/>
                </a:lnTo>
                <a:moveTo>
                  <a:pt x="16649" y="11004"/>
                </a:moveTo>
                <a:lnTo>
                  <a:pt x="17904" y="11004"/>
                </a:lnTo>
                <a:lnTo>
                  <a:pt x="17904" y="12226"/>
                </a:lnTo>
                <a:lnTo>
                  <a:pt x="16649" y="12226"/>
                </a:lnTo>
                <a:lnTo>
                  <a:pt x="16649" y="11004"/>
                </a:lnTo>
                <a:moveTo>
                  <a:pt x="11374" y="12954"/>
                </a:moveTo>
                <a:lnTo>
                  <a:pt x="12630" y="12954"/>
                </a:lnTo>
                <a:lnTo>
                  <a:pt x="12630" y="14177"/>
                </a:lnTo>
                <a:lnTo>
                  <a:pt x="11374" y="14177"/>
                </a:lnTo>
                <a:lnTo>
                  <a:pt x="11374" y="12954"/>
                </a:lnTo>
                <a:moveTo>
                  <a:pt x="13993" y="12954"/>
                </a:moveTo>
                <a:lnTo>
                  <a:pt x="15249" y="12954"/>
                </a:lnTo>
                <a:lnTo>
                  <a:pt x="15249" y="14177"/>
                </a:lnTo>
                <a:lnTo>
                  <a:pt x="13993" y="14177"/>
                </a:lnTo>
                <a:lnTo>
                  <a:pt x="13993" y="12954"/>
                </a:lnTo>
                <a:moveTo>
                  <a:pt x="16649" y="12954"/>
                </a:moveTo>
                <a:lnTo>
                  <a:pt x="17904" y="12954"/>
                </a:lnTo>
                <a:lnTo>
                  <a:pt x="17904" y="14177"/>
                </a:lnTo>
                <a:lnTo>
                  <a:pt x="16649" y="14177"/>
                </a:lnTo>
                <a:lnTo>
                  <a:pt x="16649" y="12954"/>
                </a:lnTo>
                <a:moveTo>
                  <a:pt x="11374" y="14905"/>
                </a:moveTo>
                <a:lnTo>
                  <a:pt x="12630" y="14905"/>
                </a:lnTo>
                <a:lnTo>
                  <a:pt x="12630" y="16127"/>
                </a:lnTo>
                <a:lnTo>
                  <a:pt x="11374" y="16127"/>
                </a:lnTo>
                <a:lnTo>
                  <a:pt x="11374" y="14905"/>
                </a:lnTo>
                <a:moveTo>
                  <a:pt x="13993" y="14905"/>
                </a:moveTo>
                <a:lnTo>
                  <a:pt x="15249" y="14905"/>
                </a:lnTo>
                <a:lnTo>
                  <a:pt x="15249" y="16127"/>
                </a:lnTo>
                <a:lnTo>
                  <a:pt x="13993" y="16127"/>
                </a:lnTo>
                <a:lnTo>
                  <a:pt x="13993" y="14905"/>
                </a:lnTo>
                <a:moveTo>
                  <a:pt x="16649" y="14905"/>
                </a:moveTo>
                <a:lnTo>
                  <a:pt x="17904" y="14905"/>
                </a:lnTo>
                <a:lnTo>
                  <a:pt x="17904" y="16127"/>
                </a:lnTo>
                <a:lnTo>
                  <a:pt x="16649" y="16127"/>
                </a:lnTo>
                <a:lnTo>
                  <a:pt x="16649" y="14905"/>
                </a:lnTo>
                <a:moveTo>
                  <a:pt x="11374" y="16855"/>
                </a:moveTo>
                <a:lnTo>
                  <a:pt x="12630" y="16855"/>
                </a:lnTo>
                <a:lnTo>
                  <a:pt x="12630" y="18078"/>
                </a:lnTo>
                <a:lnTo>
                  <a:pt x="11374" y="18078"/>
                </a:lnTo>
                <a:lnTo>
                  <a:pt x="11374" y="16855"/>
                </a:lnTo>
                <a:moveTo>
                  <a:pt x="13993" y="16855"/>
                </a:moveTo>
                <a:lnTo>
                  <a:pt x="15249" y="16855"/>
                </a:lnTo>
                <a:lnTo>
                  <a:pt x="15249" y="18078"/>
                </a:lnTo>
                <a:lnTo>
                  <a:pt x="13993" y="18078"/>
                </a:lnTo>
                <a:lnTo>
                  <a:pt x="13993" y="16855"/>
                </a:lnTo>
                <a:moveTo>
                  <a:pt x="16649" y="16855"/>
                </a:moveTo>
                <a:lnTo>
                  <a:pt x="17904" y="16855"/>
                </a:lnTo>
                <a:lnTo>
                  <a:pt x="17904" y="18078"/>
                </a:lnTo>
                <a:lnTo>
                  <a:pt x="16649" y="18078"/>
                </a:lnTo>
                <a:lnTo>
                  <a:pt x="16649" y="16855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8" name="Ellipse 7"/>
          <p:cNvSpPr/>
          <p:nvPr/>
        </p:nvSpPr>
        <p:spPr>
          <a:xfrm rot="20180765">
            <a:off x="1499362" y="2195987"/>
            <a:ext cx="2256842" cy="1308673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da-DK" dirty="0"/>
              <a:t>Manglende information </a:t>
            </a:r>
          </a:p>
        </p:txBody>
      </p:sp>
      <p:sp>
        <p:nvSpPr>
          <p:cNvPr id="9" name="Rektangel 8"/>
          <p:cNvSpPr/>
          <p:nvPr/>
        </p:nvSpPr>
        <p:spPr>
          <a:xfrm rot="1238759">
            <a:off x="5924070" y="2626261"/>
            <a:ext cx="2505726" cy="729670"/>
          </a:xfrm>
          <a:prstGeom prst="rect">
            <a:avLst/>
          </a:prstGeom>
          <a:solidFill>
            <a:srgbClr val="FFCCFF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da-DK" dirty="0"/>
              <a:t>Fuldt intensiv afsnit</a:t>
            </a:r>
          </a:p>
        </p:txBody>
      </p:sp>
      <p:sp>
        <p:nvSpPr>
          <p:cNvPr id="10" name="Stribet højrepil 9"/>
          <p:cNvSpPr/>
          <p:nvPr/>
        </p:nvSpPr>
        <p:spPr>
          <a:xfrm>
            <a:off x="3261544" y="3140968"/>
            <a:ext cx="2822624" cy="1872208"/>
          </a:xfrm>
          <a:prstGeom prst="stripedRightArrow">
            <a:avLst/>
          </a:prstGeom>
          <a:solidFill>
            <a:srgbClr val="FFFFCC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da-DK" dirty="0"/>
              <a:t>Rutiner</a:t>
            </a:r>
          </a:p>
          <a:p>
            <a:pPr algn="ctr"/>
            <a:r>
              <a:rPr lang="da-DK" dirty="0"/>
              <a:t>Systematik</a:t>
            </a:r>
          </a:p>
          <a:p>
            <a:pPr algn="ctr"/>
            <a:r>
              <a:rPr lang="da-DK" dirty="0"/>
              <a:t>Algoritmer</a:t>
            </a:r>
          </a:p>
        </p:txBody>
      </p:sp>
      <p:sp>
        <p:nvSpPr>
          <p:cNvPr id="11" name="Skyformet billedforklaring 10"/>
          <p:cNvSpPr/>
          <p:nvPr/>
        </p:nvSpPr>
        <p:spPr>
          <a:xfrm>
            <a:off x="4121705" y="2086094"/>
            <a:ext cx="1728192" cy="1094909"/>
          </a:xfrm>
          <a:prstGeom prst="cloudCallou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a-DK" dirty="0"/>
              <a:t>Emotioner</a:t>
            </a:r>
          </a:p>
        </p:txBody>
      </p:sp>
      <p:sp>
        <p:nvSpPr>
          <p:cNvPr id="13" name="Billedforklaring med højrepil 12"/>
          <p:cNvSpPr/>
          <p:nvPr/>
        </p:nvSpPr>
        <p:spPr>
          <a:xfrm>
            <a:off x="6228184" y="4077072"/>
            <a:ext cx="2520280" cy="914400"/>
          </a:xfrm>
          <a:prstGeom prst="rightArrowCallou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da-DK" dirty="0"/>
              <a:t>Ro og orden</a:t>
            </a:r>
          </a:p>
        </p:txBody>
      </p:sp>
      <p:sp>
        <p:nvSpPr>
          <p:cNvPr id="14" name="Eksplosion 1 13"/>
          <p:cNvSpPr/>
          <p:nvPr/>
        </p:nvSpPr>
        <p:spPr>
          <a:xfrm>
            <a:off x="3059832" y="1938536"/>
            <a:ext cx="1339304" cy="1202432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a-DK" b="1" dirty="0">
                <a:solidFill>
                  <a:schemeClr val="tx1"/>
                </a:solidFill>
              </a:rPr>
              <a:t>Kaos</a:t>
            </a:r>
          </a:p>
        </p:txBody>
      </p:sp>
      <p:sp>
        <p:nvSpPr>
          <p:cNvPr id="15" name="Ellipse 14"/>
          <p:cNvSpPr/>
          <p:nvPr/>
        </p:nvSpPr>
        <p:spPr>
          <a:xfrm>
            <a:off x="1979712" y="5157192"/>
            <a:ext cx="4104456" cy="914400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da-DK" dirty="0"/>
              <a:t>TX koordinater &amp;</a:t>
            </a:r>
          </a:p>
          <a:p>
            <a:pPr algn="ctr"/>
            <a:r>
              <a:rPr lang="da-DK" dirty="0"/>
              <a:t>Udrykningssygeplejerske</a:t>
            </a:r>
          </a:p>
        </p:txBody>
      </p:sp>
      <p:cxnSp>
        <p:nvCxnSpPr>
          <p:cNvPr id="17" name="Lige pilforbindelse 16"/>
          <p:cNvCxnSpPr/>
          <p:nvPr/>
        </p:nvCxnSpPr>
        <p:spPr>
          <a:xfrm>
            <a:off x="3923928" y="2991096"/>
            <a:ext cx="197777" cy="581920"/>
          </a:xfrm>
          <a:prstGeom prst="straightConnector1">
            <a:avLst/>
          </a:prstGeom>
          <a:ln w="9525">
            <a:solidFill>
              <a:srgbClr val="1F293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Lige pilforbindelse 21"/>
          <p:cNvCxnSpPr/>
          <p:nvPr/>
        </p:nvCxnSpPr>
        <p:spPr>
          <a:xfrm flipV="1">
            <a:off x="3635896" y="4534272"/>
            <a:ext cx="288032" cy="622920"/>
          </a:xfrm>
          <a:prstGeom prst="straightConnector1">
            <a:avLst/>
          </a:prstGeom>
          <a:ln w="9525">
            <a:solidFill>
              <a:srgbClr val="1F293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417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68000" y="548681"/>
            <a:ext cx="7092000" cy="576064"/>
          </a:xfrm>
        </p:spPr>
        <p:txBody>
          <a:bodyPr/>
          <a:lstStyle/>
          <a:p>
            <a:r>
              <a:rPr lang="da-DK" dirty="0">
                <a:solidFill>
                  <a:srgbClr val="00B0F0"/>
                </a:solidFill>
              </a:rPr>
              <a:t>Etik – eller vores egen ”</a:t>
            </a:r>
            <a:r>
              <a:rPr lang="da-DK" dirty="0" err="1">
                <a:solidFill>
                  <a:srgbClr val="00B0F0"/>
                </a:solidFill>
              </a:rPr>
              <a:t>black</a:t>
            </a:r>
            <a:r>
              <a:rPr lang="da-DK" dirty="0">
                <a:solidFill>
                  <a:srgbClr val="00B0F0"/>
                </a:solidFill>
              </a:rPr>
              <a:t> </a:t>
            </a:r>
            <a:r>
              <a:rPr lang="da-DK" dirty="0" err="1">
                <a:solidFill>
                  <a:srgbClr val="00B0F0"/>
                </a:solidFill>
              </a:rPr>
              <a:t>box</a:t>
            </a:r>
            <a:r>
              <a:rPr lang="da-DK" dirty="0">
                <a:solidFill>
                  <a:srgbClr val="00B0F0"/>
                </a:solidFill>
              </a:rPr>
              <a:t>”</a:t>
            </a:r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6</a:t>
            </a:fld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Henning Brinkenfelt, Karen-Lise Welling, Kirsten Møller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Pladsholder til indhold 7"/>
          <p:cNvSpPr>
            <a:spLocks noGrp="1"/>
          </p:cNvSpPr>
          <p:nvPr>
            <p:ph sz="quarter" idx="13"/>
          </p:nvPr>
        </p:nvSpPr>
        <p:spPr>
          <a:xfrm>
            <a:off x="1368425" y="1268761"/>
            <a:ext cx="7091363" cy="4219228"/>
          </a:xfrm>
        </p:spPr>
        <p:txBody>
          <a:bodyPr/>
          <a:lstStyle/>
          <a:p>
            <a:r>
              <a:rPr lang="da-DK" dirty="0"/>
              <a:t>Meningsfuld meningsløshed? Meningsløs meningsfuldhed? • Kan spørgsmålet stilles, når der nu bare er så meget sorg? • Kan man godt belaste en familie med spørgsmål om donation, når de nu er så belastede i forvejen? • Intensivering af behandling, når der er sagt stop for behandling? • Hvor længe kan familien holde ud at vente? • Kan man </a:t>
            </a:r>
            <a:r>
              <a:rPr lang="da-DK" dirty="0" err="1"/>
              <a:t>intubere</a:t>
            </a:r>
            <a:r>
              <a:rPr lang="da-DK" dirty="0"/>
              <a:t> en næsten hjernedød? • Kan man </a:t>
            </a:r>
            <a:r>
              <a:rPr lang="da-DK" dirty="0" err="1"/>
              <a:t>intubere</a:t>
            </a:r>
            <a:r>
              <a:rPr lang="da-DK" dirty="0"/>
              <a:t> en reaktionsløs 82-årig? • Kan man lave hjertemassage på en klinisk hjernedød? • En </a:t>
            </a:r>
            <a:r>
              <a:rPr lang="da-DK" dirty="0" err="1"/>
              <a:t>miseriespræget</a:t>
            </a:r>
            <a:r>
              <a:rPr lang="da-DK" dirty="0"/>
              <a:t>, kronisk alkoholiker kan vel ikke bruges som donor?! • Her behandler vi de levende…! • Man skal da ikke informere familien om organdonation, hvis vi ved det ikke kan gennemføres uanset..?</a:t>
            </a:r>
          </a:p>
        </p:txBody>
      </p:sp>
      <p:sp>
        <p:nvSpPr>
          <p:cNvPr id="7" name="Skyformet billedforklaring 6"/>
          <p:cNvSpPr/>
          <p:nvPr/>
        </p:nvSpPr>
        <p:spPr>
          <a:xfrm>
            <a:off x="6948264" y="188640"/>
            <a:ext cx="1728192" cy="1094909"/>
          </a:xfrm>
          <a:prstGeom prst="cloudCallou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a-DK" dirty="0"/>
              <a:t>Emotioner</a:t>
            </a:r>
          </a:p>
        </p:txBody>
      </p:sp>
    </p:spTree>
    <p:extLst>
      <p:ext uri="{BB962C8B-B14F-4D97-AF65-F5344CB8AC3E}">
        <p14:creationId xmlns:p14="http://schemas.microsoft.com/office/powerpoint/2010/main" val="188720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HANDLINGSPLAN</a:t>
            </a:r>
            <a:br>
              <a:rPr lang="da-DK" dirty="0"/>
            </a:br>
            <a:r>
              <a:rPr lang="da-DK" dirty="0"/>
              <a:t>Initiativer på sygehuse</a:t>
            </a:r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7</a:t>
            </a:fld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a-DK" b="1" dirty="0">
                <a:solidFill>
                  <a:schemeClr val="accent1">
                    <a:lumMod val="75000"/>
                  </a:schemeClr>
                </a:solidFill>
              </a:rPr>
              <a:t>DNKS, DASAIM, DNS ansvar: </a:t>
            </a:r>
          </a:p>
          <a:p>
            <a:pPr lvl="1"/>
            <a:r>
              <a:rPr lang="da-DK" dirty="0"/>
              <a:t>Skabe praksis: Behandlingsophør hos ptt med hjerneskade indebærer altid en samtidig afklaring af mulighed for donation </a:t>
            </a:r>
          </a:p>
          <a:p>
            <a:r>
              <a:rPr lang="da-DK" b="1" dirty="0">
                <a:solidFill>
                  <a:schemeClr val="accent1">
                    <a:lumMod val="75000"/>
                  </a:schemeClr>
                </a:solidFill>
              </a:rPr>
              <a:t>Personalets ansvar: </a:t>
            </a:r>
          </a:p>
          <a:p>
            <a:pPr lvl="1"/>
            <a:r>
              <a:rPr lang="da-DK" dirty="0"/>
              <a:t>Pligt til at spørge de pårørende om donation ved behandlingsophør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Henning Brinkenfelt, Karen-Lise Welling, Kirsten Møller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19654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5"/>
          </p:nvPr>
        </p:nvSpPr>
        <p:spPr>
          <a:xfrm>
            <a:off x="683567" y="1340768"/>
            <a:ext cx="2664297" cy="1872208"/>
          </a:xfrm>
        </p:spPr>
        <p:txBody>
          <a:bodyPr/>
          <a:lstStyle/>
          <a:p>
            <a:r>
              <a:rPr lang="da-DK" dirty="0" err="1"/>
              <a:t>Actioncard</a:t>
            </a:r>
            <a:endParaRPr lang="da-DK" dirty="0"/>
          </a:p>
          <a:p>
            <a:r>
              <a:rPr lang="da-DK" dirty="0" err="1"/>
              <a:t>Donordetektion</a:t>
            </a:r>
            <a:endParaRPr lang="da-DK" dirty="0"/>
          </a:p>
          <a:p>
            <a:endParaRPr lang="da-DK" dirty="0"/>
          </a:p>
          <a:p>
            <a:r>
              <a:rPr lang="da-DK" dirty="0"/>
              <a:t>http://www.organdonation.dk/guideline/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8</a:t>
            </a:fld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Henning Brinkenfelt, Karen-Lise Welling, Kirsten Møller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2050" name="Picture 2" descr="C:\Users\kwel0002\AppData\Local\Microsoft\Windows\Temporary Internet Files\Content.Outlook\R2X0RDAK\IMG_63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96309" y="813384"/>
            <a:ext cx="6876256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051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Potentiel donor</a:t>
            </a:r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9</a:t>
            </a:fld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a-DK" dirty="0"/>
              <a:t>Hjerneskade (traume, blødning, </a:t>
            </a:r>
            <a:r>
              <a:rPr lang="da-DK" dirty="0" err="1"/>
              <a:t>iskæmi</a:t>
            </a:r>
            <a:r>
              <a:rPr lang="da-DK" dirty="0"/>
              <a:t> efter …forgiftning </a:t>
            </a:r>
            <a:r>
              <a:rPr lang="da-DK" dirty="0" err="1"/>
              <a:t>osv</a:t>
            </a:r>
            <a:r>
              <a:rPr lang="da-DK" dirty="0"/>
              <a:t>)</a:t>
            </a:r>
          </a:p>
          <a:p>
            <a:pPr lvl="1"/>
            <a:r>
              <a:rPr lang="da-DK" b="1" dirty="0"/>
              <a:t>OG</a:t>
            </a:r>
            <a:r>
              <a:rPr lang="da-DK" dirty="0"/>
              <a:t> i respirator</a:t>
            </a:r>
          </a:p>
          <a:p>
            <a:pPr lvl="1"/>
            <a:r>
              <a:rPr lang="da-DK" b="1" dirty="0"/>
              <a:t>OG</a:t>
            </a:r>
            <a:r>
              <a:rPr lang="da-DK" dirty="0"/>
              <a:t> alle behandlingsmuligheder udtømte</a:t>
            </a:r>
          </a:p>
          <a:p>
            <a:pPr lvl="1"/>
            <a:r>
              <a:rPr lang="da-DK" b="1" dirty="0"/>
              <a:t>SAMT</a:t>
            </a:r>
            <a:r>
              <a:rPr lang="da-DK" dirty="0"/>
              <a:t> kliniske tegn til, at patienten kan </a:t>
            </a:r>
            <a:r>
              <a:rPr lang="da-DK" dirty="0" err="1"/>
              <a:t>incarcerere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Henning Brinkenfelt, Karen-Lise Welling, Kirsten Møller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1026" name="Picture 2" descr="C:\Users\kwel0002\AppData\Local\Microsoft\Windows\Temporary Internet Files\Content.Outlook\R2X0RDAK\IMG_63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26306" y="2690918"/>
            <a:ext cx="1008113" cy="75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0608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Den måske hjernedøde patient – et værdigt forløb?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Den måske hjernedøde patient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Hvad er opgaven for den præhospitale læge?&amp;quot;&quot;/&gt;&lt;property id=&quot;20307&quot; value=&quot;289&quot;/&gt;&lt;/object&gt;&lt;object type=&quot;3&quot; unique_id=&quot;10007&quot;&gt;&lt;property id=&quot;20148&quot; value=&quot;5&quot;/&gt;&lt;property id=&quot;20300&quot; value=&quot;Slide 4 - &amp;quot;Den måske hjernedøde patient&amp;quot;&quot;/&gt;&lt;property id=&quot;20307&quot; value=&quot;276&quot;/&gt;&lt;/object&gt;&lt;object type=&quot;3&quot; unique_id=&quot;10008&quot;&gt;&lt;property id=&quot;20148&quot; value=&quot;5&quot;/&gt;&lt;property id=&quot;20300&quot; value=&quot;Slide 5 - &amp;quot;Donordetektion&amp;quot;&quot;/&gt;&lt;property id=&quot;20307&quot; value=&quot;266&quot;/&gt;&lt;/object&gt;&lt;object type=&quot;3&quot; unique_id=&quot;10009&quot;&gt;&lt;property id=&quot;20148&quot; value=&quot;5&quot;/&gt;&lt;property id=&quot;20300&quot; value=&quot;Slide 6 - &amp;quot;Etik – eller vores egen ”black box”&amp;quot;&quot;/&gt;&lt;property id=&quot;20307&quot; value=&quot;287&quot;/&gt;&lt;/object&gt;&lt;object type=&quot;3&quot; unique_id=&quot;10010&quot;&gt;&lt;property id=&quot;20148&quot; value=&quot;5&quot;/&gt;&lt;property id=&quot;20300&quot; value=&quot;Slide 7 - &amp;quot;HANDLINGSPLAN&amp;#x0D;&amp;#x0A;Initiativer på sygehuse&amp;quot;&quot;/&gt;&lt;property id=&quot;20307&quot; value=&quot;283&quot;/&gt;&lt;/object&gt;&lt;object type=&quot;3&quot; unique_id=&quot;10011&quot;&gt;&lt;property id=&quot;20148&quot; value=&quot;5&quot;/&gt;&lt;property id=&quot;20300&quot; value=&quot;Slide 8&quot;/&gt;&lt;property id=&quot;20307&quot; value=&quot;284&quot;/&gt;&lt;/object&gt;&lt;object type=&quot;3&quot; unique_id=&quot;10012&quot;&gt;&lt;property id=&quot;20148&quot; value=&quot;5&quot;/&gt;&lt;property id=&quot;20300&quot; value=&quot;Slide 9 - &amp;quot;Potentiel donor&amp;quot;&quot;/&gt;&lt;property id=&quot;20307&quot; value=&quot;282&quot;/&gt;&lt;/object&gt;&lt;object type=&quot;3&quot; unique_id=&quot;10013&quot;&gt;&lt;property id=&quot;20148&quot; value=&quot;5&quot;/&gt;&lt;property id=&quot;20300&quot; value=&quot;Slide 10 - &amp;quot;KONSEKVENSER af donor detektion&amp;#x0D;&amp;#x0A;&amp;quot;&quot;/&gt;&lt;property id=&quot;20307&quot; value=&quot;288&quot;/&gt;&lt;/object&gt;&lt;object type=&quot;3&quot; unique_id=&quot;10014&quot;&gt;&lt;property id=&quot;20148&quot; value=&quot;5&quot;/&gt;&lt;property id=&quot;20300&quot; value=&quot;Slide 11 - &amp;quot;Hjernedød - krav før hjernedødsundersøgelse&amp;quot;&quot;/&gt;&lt;property id=&quot;20307&quot; value=&quot;281&quot;/&gt;&lt;/object&gt;&lt;object type=&quot;3&quot; unique_id=&quot;10015&quot;&gt;&lt;property id=&quot;20148&quot; value=&quot;5&quot;/&gt;&lt;property id=&quot;20300&quot; value=&quot;Slide 12 - &amp;quot;Donordetektion&amp;quot;&quot;/&gt;&lt;property id=&quot;20307&quot; value=&quot;280&quot;/&gt;&lt;/object&gt;&lt;object type=&quot;3&quot; unique_id=&quot;10016&quot;&gt;&lt;property id=&quot;20148&quot; value=&quot;5&quot;/&gt;&lt;property id=&quot;20300&quot; value=&quot;Slide 13&quot;/&gt;&lt;property id=&quot;20307&quot; value=&quot;262&quot;/&gt;&lt;/object&gt;&lt;object type=&quot;3&quot; unique_id=&quot;10017&quot;&gt;&lt;property id=&quot;20148&quot; value=&quot;5&quot;/&gt;&lt;property id=&quot;20300&quot; value=&quot;Slide 14 - &amp;quot;På NIA – situationsbestemt – skal flg ske&amp;quot;&quot;/&gt;&lt;property id=&quot;20307&quot; value=&quot;278&quot;/&gt;&lt;/object&gt;&lt;object type=&quot;3&quot; unique_id=&quot;10018&quot;&gt;&lt;property id=&quot;20148&quot; value=&quot;5&quot;/&gt;&lt;property id=&quot;20300&quot; value=&quot;Slide 15 - &amp;quot;Proces, krav og jura&amp;quot;&quot;/&gt;&lt;property id=&quot;20307&quot; value=&quot;265&quot;/&gt;&lt;/object&gt;&lt;object type=&quot;3&quot; unique_id=&quot;10019&quot;&gt;&lt;property id=&quot;20148&quot; value=&quot;5&quot;/&gt;&lt;property id=&quot;20300&quot; value=&quot;Slide 16 - &amp;quot;Udrykningssygeplejerske&amp;quot;&quot;/&gt;&lt;property id=&quot;20307&quot; value=&quot;286&quot;/&gt;&lt;/object&gt;&lt;object type=&quot;3&quot; unique_id=&quot;10020&quot;&gt;&lt;property id=&quot;20148&quot; value=&quot;5&quot;/&gt;&lt;property id=&quot;20300&quot; value=&quot;Slide 17&quot;/&gt;&lt;property id=&quot;20307&quot; value=&quot;261&quot;/&gt;&lt;/object&gt;&lt;object type=&quot;3&quot; unique_id=&quot;10021&quot;&gt;&lt;property id=&quot;20148&quot; value=&quot;5&quot;/&gt;&lt;property id=&quot;20300&quot; value=&quot;Slide 18&quot;/&gt;&lt;property id=&quot;20307&quot; value=&quot;273&quot;/&gt;&lt;/object&gt;&lt;object type=&quot;3&quot; unique_id=&quot;10022&quot;&gt;&lt;property id=&quot;20148&quot; value=&quot;5&quot;/&gt;&lt;property id=&quot;20300&quot; value=&quot;Slide 19&quot;/&gt;&lt;property id=&quot;20307&quot; value=&quot;275&quot;/&gt;&lt;/object&gt;&lt;object type=&quot;3&quot; unique_id=&quot;10023&quot;&gt;&lt;property id=&quot;20148&quot; value=&quot;5&quot;/&gt;&lt;property id=&quot;20300&quot; value=&quot;Slide 20 - &amp;quot;Konklusion&amp;quot;&quot;/&gt;&lt;property id=&quot;20307&quot; value=&quot;285&quot;/&gt;&lt;/object&gt;&lt;object type=&quot;3&quot; unique_id=&quot;10024&quot;&gt;&lt;property id=&quot;20148&quot; value=&quot;5&quot;/&gt;&lt;property id=&quot;20300&quot; value=&quot;Slide 21 - &amp;quot;Hvordan får man mere viden?&amp;#x0D;&amp;#x0A;Undervisningstilbud fra DCO&amp;quot;&quot;/&gt;&lt;property id=&quot;20307&quot; value=&quot;268&quot;/&gt;&lt;/object&gt;&lt;object type=&quot;3&quot; unique_id=&quot;10025&quot;&gt;&lt;property id=&quot;20148&quot; value=&quot;5&quot;/&gt;&lt;property id=&quot;20300&quot; value=&quot;Slide 22 - &amp;quot;Desuden…&amp;quot;&quot;/&gt;&lt;property id=&quot;20307&quot; value=&quot;270&quot;/&gt;&lt;/object&gt;&lt;object type=&quot;3&quot; unique_id=&quot;10026&quot;&gt;&lt;property id=&quot;20148&quot; value=&quot;5&quot;/&gt;&lt;property id=&quot;20300&quot; value=&quot;Slide 23 - &amp;quot;Donordetektion:&amp;#x0D;&amp;#x0A;&amp;#x0D;&amp;#x0A;Er det således, det forholder sig?&amp;quot;&quot;/&gt;&lt;property id=&quot;20307&quot; value=&quot;272&quot;/&gt;&lt;/object&gt;&lt;object type=&quot;3&quot; unique_id=&quot;10027&quot;&gt;&lt;property id=&quot;20148&quot; value=&quot;5&quot;/&gt;&lt;property id=&quot;20300&quot; value=&quot;Slide 24 - &amp;quot;Den måske hjernedøde patient&amp;quot;&quot;/&gt;&lt;property id=&quot;20307&quot; value=&quot;277&quot;/&gt;&lt;/object&gt;&lt;object type=&quot;3&quot; unique_id=&quot;10028&quot;&gt;&lt;property id=&quot;20148&quot; value=&quot;5&quot;/&gt;&lt;property id=&quot;20300&quot; value=&quot;Slide 25 - &amp;quot;…Hvor går grænserne?...&amp;quot;&quot;/&gt;&lt;property id=&quot;20307&quot; value=&quot;293&quot;/&gt;&lt;/object&gt;&lt;object type=&quot;3&quot; unique_id=&quot;10029&quot;&gt;&lt;property id=&quot;20148&quot; value=&quot;5&quot;/&gt;&lt;property id=&quot;20300&quot; value=&quot;Slide 26 - &amp;quot;Akut cerebral katastrofe:&amp;#x0D;&amp;#x0A;Prognosticering&amp;quot;&quot;/&gt;&lt;property id=&quot;20307&quot; value=&quot;291&quot;/&gt;&lt;/object&gt;&lt;object type=&quot;3&quot; unique_id=&quot;10030&quot;&gt;&lt;property id=&quot;20148&quot; value=&quot;5&quot;/&gt;&lt;property id=&quot;20300&quot; value=&quot;Slide 27 - &amp;quot;Er det ”i orden” at fortsætte (organbevarende) behandling, hvis man ”ved”, at patienten ikke kan overleve?&amp;quot;&quot;/&gt;&lt;property id=&quot;20307&quot; value=&quot;296&quot;/&gt;&lt;/object&gt;&lt;object type=&quot;3&quot; unique_id=&quot;10031&quot;&gt;&lt;property id=&quot;20148&quot; value=&quot;5&quot;/&gt;&lt;property id=&quot;20300&quot; value=&quot;Slide 28 - &amp;quot;Er det ”i orden” at fortsætte (organbevarende) behandling, hvis man ”ved”, at patienten ikke kan overleve?&amp;quot;&quot;/&gt;&lt;property id=&quot;20307&quot; value=&quot;300&quot;/&gt;&lt;/object&gt;&lt;object type=&quot;3&quot; unique_id=&quot;10032&quot;&gt;&lt;property id=&quot;20148&quot; value=&quot;5&quot;/&gt;&lt;property id=&quot;20300&quot; value=&quot;Slide 29 - &amp;quot;Er det i orden at indlægge en død / døende patient på intensiv ved pladsmangel?&amp;quot;&quot;/&gt;&lt;property id=&quot;20307&quot; value=&quot;301&quot;/&gt;&lt;/object&gt;&lt;object type=&quot;3&quot; unique_id=&quot;10033&quot;&gt;&lt;property id=&quot;20148&quot; value=&quot;5&quot;/&gt;&lt;property id=&quot;20300&quot; value=&quot;Slide 30 - &amp;quot;Er det i orden at indlægge en død / døende patient på intensiv ved pladsmangel?&amp;quot;&quot;/&gt;&lt;property id=&quot;20307&quot; value=&quot;302&quot;/&gt;&lt;/object&gt;&lt;object type=&quot;3&quot; unique_id=&quot;10034&quot;&gt;&lt;property id=&quot;20148&quot; value=&quot;5&quot;/&gt;&lt;property id=&quot;20300&quot; value=&quot;Slide 31 - &amp;quot;Er der risici ved en øget opmærksomhed på organdonorer?&amp;quot;&quot;/&gt;&lt;property id=&quot;20307&quot; value=&quot;303&quot;/&gt;&lt;/object&gt;&lt;object type=&quot;3&quot; unique_id=&quot;10035&quot;&gt;&lt;property id=&quot;20148&quot; value=&quot;5&quot;/&gt;&lt;property id=&quot;20300&quot; value=&quot;Slide 32 - &amp;quot;Er der risici ved en øget opmærksomhed på organdonorer?&amp;quot;&quot;/&gt;&lt;property id=&quot;20307&quot; value=&quot;304&quot;/&gt;&lt;/object&gt;&lt;object type=&quot;3&quot; unique_id=&quot;10036&quot;&gt;&lt;property id=&quot;20148&quot; value=&quot;5&quot;/&gt;&lt;property id=&quot;20300&quot; value=&quot;Slide 33 - &amp;quot;Hvordan modvirkes disse risici ?&amp;quot;&quot;/&gt;&lt;property id=&quot;20307&quot; value=&quot;305&quot;/&gt;&lt;/object&gt;&lt;object type=&quot;3&quot; unique_id=&quot;10037&quot;&gt;&lt;property id=&quot;20148&quot; value=&quot;5&quot;/&gt;&lt;property id=&quot;20300&quot; value=&quot;Slide 34&quot;/&gt;&lt;property id=&quot;20307&quot; value=&quot;306&quot;/&gt;&lt;/object&gt;&lt;object type=&quot;3&quot; unique_id=&quot;10038&quot;&gt;&lt;property id=&quot;20148&quot; value=&quot;5&quot;/&gt;&lt;property id=&quot;20300&quot; value=&quot;Slide 35 - &amp;quot;…De overordnede rammer...&amp;quot;&quot;/&gt;&lt;property id=&quot;20307&quot; value=&quot;297&quot;/&gt;&lt;/object&gt;&lt;object type=&quot;3&quot; unique_id=&quot;10039&quot;&gt;&lt;property id=&quot;20148&quot; value=&quot;5&quot;/&gt;&lt;property id=&quot;20300&quot; value=&quot;Slide 36&quot;/&gt;&lt;property id=&quot;20307&quot; value=&quot;29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45222334742026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45222334756296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45222334756296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452223347562969"/>
</p:tagLst>
</file>

<file path=ppt/theme/theme1.xml><?xml version="1.0" encoding="utf-8"?>
<a:theme xmlns:a="http://schemas.openxmlformats.org/drawingml/2006/main" name="REGION H Hospital PowerPoint Skabelon_DKfinal">
  <a:themeElements>
    <a:clrScheme name="Region Hovedstaden Blå">
      <a:dk1>
        <a:srgbClr val="333333"/>
      </a:dk1>
      <a:lt1>
        <a:srgbClr val="FFFFFF"/>
      </a:lt1>
      <a:dk2>
        <a:srgbClr val="575757"/>
      </a:dk2>
      <a:lt2>
        <a:srgbClr val="CCEBFA"/>
      </a:lt2>
      <a:accent1>
        <a:srgbClr val="99D7F6"/>
      </a:accent1>
      <a:accent2>
        <a:srgbClr val="333333"/>
      </a:accent2>
      <a:accent3>
        <a:srgbClr val="4DB9EF"/>
      </a:accent3>
      <a:accent4>
        <a:srgbClr val="666666"/>
      </a:accent4>
      <a:accent5>
        <a:srgbClr val="19A5EA"/>
      </a:accent5>
      <a:accent6>
        <a:srgbClr val="999999"/>
      </a:accent6>
      <a:hlink>
        <a:srgbClr val="0086CC"/>
      </a:hlink>
      <a:folHlink>
        <a:srgbClr val="808080"/>
      </a:folHlink>
    </a:clrScheme>
    <a:fontScheme name="Region Hovedstad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F4A60"/>
        </a:solidFill>
        <a:ln w="9525">
          <a:solidFill>
            <a:srgbClr val="1F4A60"/>
          </a:solidFill>
        </a:ln>
      </a:spPr>
      <a:bodyPr lIns="0" tIns="0" rIns="0" bIns="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rgbClr val="1F293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REGION H PowerPoint Skabelon_DK.potx" id="{26986A75-4BB5-4C20-9DD6-E823FDD01161}" vid="{1F3D9A04-036F-41B4-8EF4-D6B3C5EA408C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Arial" panose="020B0604020202020204"/>
        <a:ea typeface=""/>
        <a:cs typeface=""/>
        <a:font script="Jpan" typeface="Arial"/>
        <a:font script="Hang" typeface="Arial"/>
        <a:font script="Hans" typeface="Arial"/>
        <a:font script="Hant" typeface="Arial"/>
        <a:font script="Arab" typeface="Arial"/>
        <a:font script="Hebr" typeface="Arial"/>
        <a:font script="Thai" typeface="Arial"/>
        <a:font script="Ethi" typeface="Arial"/>
        <a:font script="Beng" typeface="Arial"/>
        <a:font script="Gujr" typeface="Arial"/>
        <a:font script="Khmr" typeface="Arial"/>
        <a:font script="Knda" typeface="Arial"/>
        <a:font script="Guru" typeface="Arial"/>
        <a:font script="Cans" typeface="Arial"/>
        <a:font script="Cher" typeface="Arial"/>
        <a:font script="Yiii" typeface="Arial"/>
        <a:font script="Tibt" typeface="Arial"/>
        <a:font script="Thaa" typeface="Arial"/>
        <a:font script="Deva" typeface="Arial"/>
        <a:font script="Telu" typeface="Arial"/>
        <a:font script="Taml" typeface="Arial"/>
        <a:font script="Syrc" typeface="Arial"/>
        <a:font script="Orya" typeface="Arial"/>
        <a:font script="Mlym" typeface="Arial"/>
        <a:font script="Laoo" typeface="Arial"/>
        <a:font script="Sinh" typeface="Arial"/>
        <a:font script="Mong" typeface="Arial"/>
        <a:font script="Viet" typeface="Arial"/>
        <a:font script="Uigh" typeface="Arial"/>
        <a:font script="Geor" typeface="Arial"/>
      </a:majorFont>
      <a:minorFont>
        <a:latin typeface="Arial" panose="020B0604020202020204"/>
        <a:ea typeface=""/>
        <a:cs typeface=""/>
        <a:font script="Jpan" typeface="Arial"/>
        <a:font script="Hang" typeface="Arial"/>
        <a:font script="Hans" typeface="Arial"/>
        <a:font script="Hant" typeface="Arial"/>
        <a:font script="Arab" typeface="Arial"/>
        <a:font script="Hebr" typeface="Arial"/>
        <a:font script="Thai" typeface="Arial"/>
        <a:font script="Ethi" typeface="Arial"/>
        <a:font script="Beng" typeface="Arial"/>
        <a:font script="Gujr" typeface="Arial"/>
        <a:font script="Khmr" typeface="Arial"/>
        <a:font script="Knda" typeface="Arial"/>
        <a:font script="Guru" typeface="Arial"/>
        <a:font script="Cans" typeface="Arial"/>
        <a:font script="Cher" typeface="Arial"/>
        <a:font script="Yiii" typeface="Arial"/>
        <a:font script="Tibt" typeface="Arial"/>
        <a:font script="Thaa" typeface="Arial"/>
        <a:font script="Deva" typeface="Arial"/>
        <a:font script="Telu" typeface="Arial"/>
        <a:font script="Taml" typeface="Arial"/>
        <a:font script="Syrc" typeface="Arial"/>
        <a:font script="Orya" typeface="Arial"/>
        <a:font script="Mlym" typeface="Arial"/>
        <a:font script="Laoo" typeface="Arial"/>
        <a:font script="Sinh" typeface="Arial"/>
        <a:font script="Mong" typeface="Arial"/>
        <a:font script="Viet" typeface="Arial"/>
        <a:font script="Uigh" typeface="Arial"/>
        <a:font script="Geor" typeface="Arial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1506</Words>
  <Application>Microsoft Office PowerPoint</Application>
  <PresentationFormat>Skærmshow (4:3)</PresentationFormat>
  <Paragraphs>280</Paragraphs>
  <Slides>36</Slides>
  <Notes>36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36</vt:i4>
      </vt:variant>
    </vt:vector>
  </HeadingPairs>
  <TitlesOfParts>
    <vt:vector size="37" baseType="lpstr">
      <vt:lpstr>REGION H Hospital PowerPoint Skabelon_DKfinal</vt:lpstr>
      <vt:lpstr>Den måske hjernedøde patient – et værdigt forløb?</vt:lpstr>
      <vt:lpstr>Den måske hjernedøde patient</vt:lpstr>
      <vt:lpstr>Hvad er opgaven for den præhospitale læge?</vt:lpstr>
      <vt:lpstr>Den måske hjernedøde patient</vt:lpstr>
      <vt:lpstr>Donordetektion</vt:lpstr>
      <vt:lpstr>Etik – eller vores egen ”black box”</vt:lpstr>
      <vt:lpstr>HANDLINGSPLAN Initiativer på sygehuse</vt:lpstr>
      <vt:lpstr>PowerPoint-præsentation</vt:lpstr>
      <vt:lpstr>Potentiel donor</vt:lpstr>
      <vt:lpstr>KONSEKVENSER af donor detektion </vt:lpstr>
      <vt:lpstr>Hjernedød - krav før hjernedødsundersøgelse</vt:lpstr>
      <vt:lpstr>Donordetektion</vt:lpstr>
      <vt:lpstr>PowerPoint-præsentation</vt:lpstr>
      <vt:lpstr>På NIA – situationsbestemt – skal flg ske</vt:lpstr>
      <vt:lpstr>Proces, krav og jura</vt:lpstr>
      <vt:lpstr>Udrykningssygeplejerske</vt:lpstr>
      <vt:lpstr>PowerPoint-præsentation</vt:lpstr>
      <vt:lpstr>PowerPoint-præsentation</vt:lpstr>
      <vt:lpstr>PowerPoint-præsentation</vt:lpstr>
      <vt:lpstr>Konklusion</vt:lpstr>
      <vt:lpstr>Hvordan får man mere viden? Undervisningstilbud fra DCO</vt:lpstr>
      <vt:lpstr>Desuden…</vt:lpstr>
      <vt:lpstr>Donordetektion:  Er det således, det forholder sig?</vt:lpstr>
      <vt:lpstr>Den måske hjernedøde patient</vt:lpstr>
      <vt:lpstr>…Hvor går grænserne?...</vt:lpstr>
      <vt:lpstr>Akut cerebral katastrofe: Prognosticering</vt:lpstr>
      <vt:lpstr>Er det ”i orden” at fortsætte (organbevarende) behandling, hvis man ”ved”, at patienten ikke kan overleve?</vt:lpstr>
      <vt:lpstr>Er det ”i orden” at fortsætte (organbevarende) behandling, hvis man ”ved”, at patienten ikke kan overleve?</vt:lpstr>
      <vt:lpstr>Er det i orden at indlægge en død / døende patient på intensiv ved pladsmangel?</vt:lpstr>
      <vt:lpstr>Er det i orden at indlægge en død / døende patient på intensiv ved pladsmangel?</vt:lpstr>
      <vt:lpstr>Er der risici ved en øget opmærksomhed på organdonorer?</vt:lpstr>
      <vt:lpstr>Er der risici ved en øget opmærksomhed på organdonorer?</vt:lpstr>
      <vt:lpstr>Hvordan modvirkes disse risici ?</vt:lpstr>
      <vt:lpstr>PowerPoint-præsentation</vt:lpstr>
      <vt:lpstr>…De overordnede rammer...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2015-01-13T08:58:59Z</dcterms:created>
  <dcterms:modified xsi:type="dcterms:W3CDTF">2018-01-23T10:07:20Z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www.skabelondesign.dk</vt:lpwstr>
  </property>
  <property fmtid="{D5CDD505-2E9C-101B-9397-08002B2CF9AE}" pid="3" name="CustomerId">
    <vt:lpwstr>regionh</vt:lpwstr>
  </property>
  <property fmtid="{D5CDD505-2E9C-101B-9397-08002B2CF9AE}" pid="4" name="TemplateId">
    <vt:lpwstr>636143825311446254</vt:lpwstr>
  </property>
  <property fmtid="{D5CDD505-2E9C-101B-9397-08002B2CF9AE}" pid="5" name="UserProfileId">
    <vt:lpwstr>636465176935315816</vt:lpwstr>
  </property>
</Properties>
</file>