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21"/>
  </p:notesMasterIdLst>
  <p:sldIdLst>
    <p:sldId id="256" r:id="rId2"/>
    <p:sldId id="257" r:id="rId3"/>
    <p:sldId id="258" r:id="rId4"/>
    <p:sldId id="270" r:id="rId5"/>
    <p:sldId id="260" r:id="rId6"/>
    <p:sldId id="261" r:id="rId7"/>
    <p:sldId id="262" r:id="rId8"/>
    <p:sldId id="285" r:id="rId9"/>
    <p:sldId id="273" r:id="rId10"/>
    <p:sldId id="275" r:id="rId11"/>
    <p:sldId id="277" r:id="rId12"/>
    <p:sldId id="278" r:id="rId13"/>
    <p:sldId id="279" r:id="rId14"/>
    <p:sldId id="263" r:id="rId15"/>
    <p:sldId id="280" r:id="rId16"/>
    <p:sldId id="281" r:id="rId17"/>
    <p:sldId id="282" r:id="rId18"/>
    <p:sldId id="283" r:id="rId19"/>
    <p:sldId id="272" r:id="rId20"/>
  </p:sldIdLst>
  <p:sldSz cx="12192000" cy="6858000"/>
  <p:notesSz cx="6797675" cy="9926638"/>
  <p:custDataLst>
    <p:tags r:id="rId22"/>
  </p:custDataLst>
  <p:defaultTextStyle>
    <a:defPPr>
      <a:defRPr lang="da-DK"/>
    </a:defPPr>
    <a:lvl1pPr algn="l" rtl="0" fontAlgn="base">
      <a:spcBef>
        <a:spcPct val="0"/>
      </a:spcBef>
      <a:spcAft>
        <a:spcPct val="0"/>
      </a:spcAft>
      <a:defRPr sz="28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8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8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8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800" kern="1200">
        <a:solidFill>
          <a:schemeClr val="tx1"/>
        </a:solidFill>
        <a:latin typeface="Arial" charset="0"/>
        <a:ea typeface="ＭＳ Ｐゴシック" pitchFamily="34" charset="-128"/>
        <a:cs typeface="+mn-cs"/>
      </a:defRPr>
    </a:lvl5pPr>
    <a:lvl6pPr marL="2286000" algn="l" defTabSz="914400" rtl="0" eaLnBrk="1" latinLnBrk="0" hangingPunct="1">
      <a:defRPr sz="2800" kern="1200">
        <a:solidFill>
          <a:schemeClr val="tx1"/>
        </a:solidFill>
        <a:latin typeface="Arial" charset="0"/>
        <a:ea typeface="ＭＳ Ｐゴシック" pitchFamily="34" charset="-128"/>
        <a:cs typeface="+mn-cs"/>
      </a:defRPr>
    </a:lvl6pPr>
    <a:lvl7pPr marL="2743200" algn="l" defTabSz="914400" rtl="0" eaLnBrk="1" latinLnBrk="0" hangingPunct="1">
      <a:defRPr sz="2800" kern="1200">
        <a:solidFill>
          <a:schemeClr val="tx1"/>
        </a:solidFill>
        <a:latin typeface="Arial" charset="0"/>
        <a:ea typeface="ＭＳ Ｐゴシック" pitchFamily="34" charset="-128"/>
        <a:cs typeface="+mn-cs"/>
      </a:defRPr>
    </a:lvl7pPr>
    <a:lvl8pPr marL="3200400" algn="l" defTabSz="914400" rtl="0" eaLnBrk="1" latinLnBrk="0" hangingPunct="1">
      <a:defRPr sz="2800" kern="1200">
        <a:solidFill>
          <a:schemeClr val="tx1"/>
        </a:solidFill>
        <a:latin typeface="Arial" charset="0"/>
        <a:ea typeface="ＭＳ Ｐゴシック" pitchFamily="34" charset="-128"/>
        <a:cs typeface="+mn-cs"/>
      </a:defRPr>
    </a:lvl8pPr>
    <a:lvl9pPr marL="3657600" algn="l" defTabSz="914400" rtl="0" eaLnBrk="1" latinLnBrk="0" hangingPunct="1">
      <a:defRPr sz="2800"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5FA"/>
    <a:srgbClr val="D86C14"/>
    <a:srgbClr val="004567"/>
    <a:srgbClr val="1D1D1B"/>
    <a:srgbClr val="F6F9FC"/>
    <a:srgbClr val="5E7D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7619" autoAdjust="0"/>
  </p:normalViewPr>
  <p:slideViewPr>
    <p:cSldViewPr>
      <p:cViewPr varScale="1">
        <p:scale>
          <a:sx n="91" d="100"/>
          <a:sy n="91" d="100"/>
        </p:scale>
        <p:origin x="-696"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bwMode="auto">
          <a:xfrm>
            <a:off x="0" y="0"/>
            <a:ext cx="2945862" cy="49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t" anchorCtr="0" compatLnSpc="1">
            <a:prstTxWarp prst="textNoShape">
              <a:avLst/>
            </a:prstTxWarp>
          </a:bodyPr>
          <a:lstStyle>
            <a:lvl1pPr defTabSz="955731">
              <a:defRPr sz="1300">
                <a:latin typeface="Calibri" pitchFamily="34" charset="0"/>
              </a:defRPr>
            </a:lvl1pPr>
          </a:lstStyle>
          <a:p>
            <a:endParaRPr lang="en-US" altLang="da-DK"/>
          </a:p>
        </p:txBody>
      </p:sp>
      <p:sp>
        <p:nvSpPr>
          <p:cNvPr id="3" name="Pladsholder til dato 2"/>
          <p:cNvSpPr>
            <a:spLocks noGrp="1"/>
          </p:cNvSpPr>
          <p:nvPr>
            <p:ph type="dt" idx="1"/>
          </p:nvPr>
        </p:nvSpPr>
        <p:spPr bwMode="auto">
          <a:xfrm>
            <a:off x="3850294" y="0"/>
            <a:ext cx="2945862" cy="49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t" anchorCtr="0" compatLnSpc="1">
            <a:prstTxWarp prst="textNoShape">
              <a:avLst/>
            </a:prstTxWarp>
          </a:bodyPr>
          <a:lstStyle>
            <a:lvl1pPr algn="r" defTabSz="955731">
              <a:defRPr sz="1300">
                <a:latin typeface="Calibri" pitchFamily="34" charset="0"/>
              </a:defRPr>
            </a:lvl1pPr>
          </a:lstStyle>
          <a:p>
            <a:fld id="{8D37BDEE-5D04-421B-8BCD-A4157710ED04}" type="datetimeFigureOut">
              <a:rPr lang="da-DK" altLang="da-DK"/>
              <a:pPr/>
              <a:t>30-01-2017</a:t>
            </a:fld>
            <a:endParaRPr lang="da-DK" altLang="da-DK"/>
          </a:p>
        </p:txBody>
      </p:sp>
      <p:sp>
        <p:nvSpPr>
          <p:cNvPr id="4" name="Pladsholder til diasbille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88221" tIns="44111" rIns="88221" bIns="44111" rtlCol="0" anchor="ctr"/>
          <a:lstStyle/>
          <a:p>
            <a:pPr lvl="0"/>
            <a:endParaRPr lang="da-DK" noProof="0"/>
          </a:p>
        </p:txBody>
      </p:sp>
      <p:sp>
        <p:nvSpPr>
          <p:cNvPr id="5" name="Pladsholder til noter 4"/>
          <p:cNvSpPr>
            <a:spLocks noGrp="1"/>
          </p:cNvSpPr>
          <p:nvPr>
            <p:ph type="body" sz="quarter" idx="3"/>
          </p:nvPr>
        </p:nvSpPr>
        <p:spPr bwMode="auto">
          <a:xfrm>
            <a:off x="679464" y="4714653"/>
            <a:ext cx="5438748" cy="4466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t" anchorCtr="0" compatLnSpc="1">
            <a:prstTxWarp prst="textNoShape">
              <a:avLst/>
            </a:prstTxWarp>
          </a:bodyPr>
          <a:lstStyle/>
          <a:p>
            <a:pPr lvl="0"/>
            <a:r>
              <a:rPr lang="da-DK" noProof="0"/>
              <a:t>Klik for at redigere typografi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bwMode="auto">
          <a:xfrm>
            <a:off x="0" y="9429305"/>
            <a:ext cx="2945862" cy="49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b" anchorCtr="0" compatLnSpc="1">
            <a:prstTxWarp prst="textNoShape">
              <a:avLst/>
            </a:prstTxWarp>
          </a:bodyPr>
          <a:lstStyle>
            <a:lvl1pPr defTabSz="955731">
              <a:defRPr sz="1300">
                <a:latin typeface="Calibri" pitchFamily="34" charset="0"/>
              </a:defRPr>
            </a:lvl1pPr>
          </a:lstStyle>
          <a:p>
            <a:endParaRPr lang="en-US" altLang="da-DK"/>
          </a:p>
        </p:txBody>
      </p:sp>
      <p:sp>
        <p:nvSpPr>
          <p:cNvPr id="7" name="Pladsholder til diasnummer 6"/>
          <p:cNvSpPr>
            <a:spLocks noGrp="1"/>
          </p:cNvSpPr>
          <p:nvPr>
            <p:ph type="sldNum" sz="quarter" idx="5"/>
          </p:nvPr>
        </p:nvSpPr>
        <p:spPr bwMode="auto">
          <a:xfrm>
            <a:off x="3850294" y="9429305"/>
            <a:ext cx="2945862" cy="495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562" tIns="47781" rIns="95562" bIns="47781" numCol="1" anchor="b" anchorCtr="0" compatLnSpc="1">
            <a:prstTxWarp prst="textNoShape">
              <a:avLst/>
            </a:prstTxWarp>
          </a:bodyPr>
          <a:lstStyle>
            <a:lvl1pPr algn="r" defTabSz="955731">
              <a:defRPr sz="1300">
                <a:latin typeface="Calibri" pitchFamily="34" charset="0"/>
              </a:defRPr>
            </a:lvl1pPr>
          </a:lstStyle>
          <a:p>
            <a:fld id="{08E87017-F7DC-4615-B562-7095D257E3D0}" type="slidenum">
              <a:rPr lang="da-DK" altLang="da-DK"/>
              <a:pPr/>
              <a:t>‹nr.›</a:t>
            </a:fld>
            <a:endParaRPr lang="da-DK" altLang="da-DK"/>
          </a:p>
        </p:txBody>
      </p:sp>
    </p:spTree>
    <p:extLst>
      <p:ext uri="{BB962C8B-B14F-4D97-AF65-F5344CB8AC3E}">
        <p14:creationId xmlns:p14="http://schemas.microsoft.com/office/powerpoint/2010/main" val="2646303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r>
              <a:rPr lang="da-DK" dirty="0"/>
              <a:t>Vi skal de næste ca. 40 minutter indtil frokost kl. 12.30 dele vores erfaringer om arbejdet med datakvalitet og få fif til hvordan man kan gå nærmere ind i patientforløbene</a:t>
            </a:r>
            <a:r>
              <a:rPr lang="da-DK" baseline="0" dirty="0"/>
              <a:t> bag </a:t>
            </a:r>
            <a:r>
              <a:rPr lang="da-DK" dirty="0"/>
              <a:t>tallene</a:t>
            </a:r>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a:t>
            </a:fld>
            <a:endParaRPr lang="da-DK" altLang="da-DK"/>
          </a:p>
        </p:txBody>
      </p:sp>
    </p:spTree>
    <p:extLst>
      <p:ext uri="{BB962C8B-B14F-4D97-AF65-F5344CB8AC3E}">
        <p14:creationId xmlns:p14="http://schemas.microsoft.com/office/powerpoint/2010/main" val="376747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r>
              <a:rPr lang="da-DK" dirty="0"/>
              <a:t>Det</a:t>
            </a:r>
            <a:r>
              <a:rPr lang="da-DK" baseline="0" dirty="0"/>
              <a:t> er vigtigt at I tjekker jeres data for hele året 2016, da vi til denne årsrapport ikke har en fejlretningsprocedure </a:t>
            </a:r>
            <a:r>
              <a:rPr lang="da-DK" baseline="0" dirty="0" err="1"/>
              <a:t>ifm</a:t>
            </a:r>
            <a:r>
              <a:rPr lang="da-DK" baseline="0" dirty="0"/>
              <a:t>. 4. </a:t>
            </a:r>
            <a:r>
              <a:rPr lang="da-DK" baseline="0" dirty="0" err="1"/>
              <a:t>kv</a:t>
            </a:r>
            <a:r>
              <a:rPr lang="da-DK" baseline="0" dirty="0"/>
              <a:t>. rapport, da denne også trækkes 1. februar 2017.  </a:t>
            </a:r>
          </a:p>
          <a:p>
            <a:endParaRPr lang="da-DK" dirty="0"/>
          </a:p>
          <a:p>
            <a:r>
              <a:rPr lang="da-DK" dirty="0"/>
              <a:t>Me</a:t>
            </a:r>
            <a:r>
              <a:rPr lang="da-DK" baseline="0" dirty="0"/>
              <a:t>d de tiltage/metoder vi taler om i dag, kan I rent faktisk tjekke og forbedre jeres datakvalitet inden vi trækker Årsrapporten for 2016 . Hvordan I kan tjekke data kigger vi på lige om lidt.</a:t>
            </a:r>
          </a:p>
          <a:p>
            <a:endParaRPr lang="da-DK" baseline="0" dirty="0"/>
          </a:p>
          <a:p>
            <a:r>
              <a:rPr lang="da-DK" baseline="0" dirty="0"/>
              <a:t>Baggrund: Vi har fra DCO’s side valgt at trække 4. </a:t>
            </a:r>
            <a:r>
              <a:rPr lang="da-DK" baseline="0" dirty="0" err="1"/>
              <a:t>kv</a:t>
            </a:r>
            <a:r>
              <a:rPr lang="da-DK" baseline="0" dirty="0"/>
              <a:t>. tal og årets tal samtidigt for at få tidstro data hurtigt ud til jer i afdelingerne. (en test på 4. </a:t>
            </a:r>
            <a:r>
              <a:rPr lang="da-DK" baseline="0" dirty="0" err="1"/>
              <a:t>kv</a:t>
            </a:r>
            <a:r>
              <a:rPr lang="da-DK" baseline="0" dirty="0"/>
              <a:t>. 2015 og året 2015 viste at de var så få ekstra korrekte data vi fik med ved at vendte til 1. marts med at trække data til Årsrapporten)</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2</a:t>
            </a:fld>
            <a:endParaRPr lang="da-DK" altLang="da-DK"/>
          </a:p>
        </p:txBody>
      </p:sp>
    </p:spTree>
    <p:extLst>
      <p:ext uri="{BB962C8B-B14F-4D97-AF65-F5344CB8AC3E}">
        <p14:creationId xmlns:p14="http://schemas.microsoft.com/office/powerpoint/2010/main" val="2115012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r>
              <a:rPr lang="da-DK" dirty="0"/>
              <a:t>Det vi skal gennemgå i erfaringsudvekslingen</a:t>
            </a:r>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3</a:t>
            </a:fld>
            <a:endParaRPr lang="da-DK" altLang="da-DK"/>
          </a:p>
        </p:txBody>
      </p:sp>
    </p:spTree>
    <p:extLst>
      <p:ext uri="{BB962C8B-B14F-4D97-AF65-F5344CB8AC3E}">
        <p14:creationId xmlns:p14="http://schemas.microsoft.com/office/powerpoint/2010/main" val="4279703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r>
              <a:rPr lang="da-DK" dirty="0"/>
              <a:t>Det</a:t>
            </a:r>
            <a:r>
              <a:rPr lang="da-DK" baseline="0" dirty="0"/>
              <a:t> er en god idé at tjekke data  - enten i CIS, papirudgaven eller andet og have et godt samarbejde med lægesekretæren om at vedkommende tager kontakt hvis hun er i tvivl.</a:t>
            </a:r>
          </a:p>
          <a:p>
            <a:r>
              <a:rPr lang="da-DK" baseline="0" dirty="0"/>
              <a:t>Det er en god idé at undervise nye lægekolleger i registreringsarket – VIGTIGT *</a:t>
            </a:r>
            <a:r>
              <a:rPr lang="da-DK" u="sng" baseline="0" dirty="0"/>
              <a:t>da det er den læge der har stået med patienten op til dødsfaldet der skal registrere data</a:t>
            </a:r>
            <a:r>
              <a:rPr lang="da-DK" baseline="0" dirty="0"/>
              <a:t>, samt også undervise generelt hvis der er mange fejl eller hvis de samme fejl opstår gang på gang.</a:t>
            </a:r>
          </a:p>
          <a:p>
            <a:endParaRPr lang="da-DK" baseline="0" dirty="0"/>
          </a:p>
          <a:p>
            <a:r>
              <a:rPr lang="da-DK" baseline="0" dirty="0"/>
              <a:t>Hos jer, er det da altid den læge der har ansvaret for pt. op til dødsfaldet der foretager registreringen?</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4</a:t>
            </a:fld>
            <a:endParaRPr lang="da-DK" altLang="da-DK"/>
          </a:p>
        </p:txBody>
      </p:sp>
    </p:spTree>
    <p:extLst>
      <p:ext uri="{BB962C8B-B14F-4D97-AF65-F5344CB8AC3E}">
        <p14:creationId xmlns:p14="http://schemas.microsoft.com/office/powerpoint/2010/main" val="393118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da-DK" dirty="0"/>
              <a:t>Spørge lidt ind til hvordan nøglepersonerne arbejder hver for sig med</a:t>
            </a:r>
            <a:r>
              <a:rPr lang="da-DK" baseline="0" dirty="0"/>
              <a:t> kvartalsrapporten eller om de samarbejder. Dette ift. at sikre datakvaliteten, journalgennemgang, bruge tallene til information/undervisning af kolleger, information til ledelsen?</a:t>
            </a:r>
            <a:endParaRPr lang="da-DK" dirty="0"/>
          </a:p>
          <a:p>
            <a:endParaRPr lang="da-DK" dirty="0"/>
          </a:p>
          <a:p>
            <a:r>
              <a:rPr lang="da-DK" dirty="0"/>
              <a:t>Huller i registreringen – er når der i det logiske </a:t>
            </a:r>
            <a:r>
              <a:rPr lang="da-DK" dirty="0" err="1"/>
              <a:t>kodeflow</a:t>
            </a:r>
            <a:r>
              <a:rPr lang="da-DK" dirty="0"/>
              <a:t> mangler</a:t>
            </a:r>
            <a:r>
              <a:rPr lang="da-DK" baseline="0" dirty="0"/>
              <a:t> en kode for at der er et komplet </a:t>
            </a:r>
            <a:r>
              <a:rPr lang="da-DK" baseline="0" dirty="0" err="1"/>
              <a:t>kodeflow</a:t>
            </a:r>
            <a:r>
              <a:rPr lang="da-DK" baseline="0" dirty="0"/>
              <a:t>. F.eks. et forløb der ender med organdonation, hvor det ikke er angivet en kode for at de pårørende er informeret om muligheden for organdonation. Eller at der mangler årsagsforklaringer på at en potentiel donor ikke blev en organdonor.</a:t>
            </a:r>
          </a:p>
          <a:p>
            <a:endParaRPr lang="da-DK" baseline="0" dirty="0"/>
          </a:p>
          <a:p>
            <a:r>
              <a:rPr lang="da-DK" baseline="0" dirty="0"/>
              <a:t>VIGTIGT – det er også vigtigt at sammenholde listen over alle afdelingens dødsfald med antallet af registreringer, dette for at se om der mangler at blive kodet nogle forløb/dødsfald</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5</a:t>
            </a:fld>
            <a:endParaRPr lang="da-DK" altLang="da-DK"/>
          </a:p>
        </p:txBody>
      </p:sp>
    </p:spTree>
    <p:extLst>
      <p:ext uri="{BB962C8B-B14F-4D97-AF65-F5344CB8AC3E}">
        <p14:creationId xmlns:p14="http://schemas.microsoft.com/office/powerpoint/2010/main" val="2511130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r>
              <a:rPr lang="da-DK" dirty="0"/>
              <a:t>Eksempel fra kvartalsrapporten - En fiktiv intensivafdeling har</a:t>
            </a:r>
            <a:r>
              <a:rPr lang="da-DK" baseline="0" dirty="0"/>
              <a:t> </a:t>
            </a:r>
            <a:r>
              <a:rPr lang="da-DK" dirty="0"/>
              <a:t>10</a:t>
            </a:r>
            <a:r>
              <a:rPr lang="da-DK" baseline="0" dirty="0"/>
              <a:t> potentielle donorer og en organdonor, så vi skal have forklaring på hvorfor 9 potentielle donorer ikke blev organdonorer</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6</a:t>
            </a:fld>
            <a:endParaRPr lang="da-DK" altLang="da-DK"/>
          </a:p>
        </p:txBody>
      </p:sp>
    </p:spTree>
    <p:extLst>
      <p:ext uri="{BB962C8B-B14F-4D97-AF65-F5344CB8AC3E}">
        <p14:creationId xmlns:p14="http://schemas.microsoft.com/office/powerpoint/2010/main" val="3953367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r>
              <a:rPr lang="da-DK" dirty="0"/>
              <a:t>Så mangler vi forklaring på hvorfor 2 potentielle donorer ikke</a:t>
            </a:r>
            <a:r>
              <a:rPr lang="da-DK" baseline="0" dirty="0"/>
              <a:t> blev organdonorer.</a:t>
            </a:r>
          </a:p>
          <a:p>
            <a:r>
              <a:rPr lang="da-DK" baseline="0" dirty="0"/>
              <a:t>For at finde de potentielle donorer lav et udtræk på </a:t>
            </a:r>
            <a:r>
              <a:rPr lang="da-DK" baseline="0" dirty="0" err="1"/>
              <a:t>sks</a:t>
            </a:r>
            <a:r>
              <a:rPr lang="da-DK" baseline="0" dirty="0"/>
              <a:t>-koden DR940B (pt. uden nogen reaktioner og uden </a:t>
            </a:r>
            <a:r>
              <a:rPr lang="da-DK" baseline="0" dirty="0" err="1"/>
              <a:t>sedationsbehov</a:t>
            </a:r>
            <a:r>
              <a:rPr lang="da-DK" baseline="0" dirty="0"/>
              <a:t> og derfor mistænkt for at være hjernedød)</a:t>
            </a:r>
          </a:p>
          <a:p>
            <a:r>
              <a:rPr lang="da-DK" baseline="0" dirty="0"/>
              <a:t>Mere om udtrækkene senere.</a:t>
            </a:r>
          </a:p>
          <a:p>
            <a:endParaRPr lang="da-DK" baseline="0" dirty="0"/>
          </a:p>
          <a:p>
            <a:r>
              <a:rPr lang="da-DK" baseline="0" dirty="0"/>
              <a:t>Baggrund: DCO sender mail til nøglepersonerne efter hver kvartals afslutning og de logiske fejl der måtte være i jeres data – de fejl I ikke har nået at rette inden vi trak data. Nøglepersonen får så den ansvarlige lægesekretær til at ringe os op og vi finder fejlen i fællesskab. Grunden til at vi ikke bare kan sende mailen til lægesekretæren er, at det er nøglepersonernes ansvar at registreringen finder sted og at fejl bliver rettet mv.</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7</a:t>
            </a:fld>
            <a:endParaRPr lang="da-DK" altLang="da-DK"/>
          </a:p>
        </p:txBody>
      </p:sp>
    </p:spTree>
    <p:extLst>
      <p:ext uri="{BB962C8B-B14F-4D97-AF65-F5344CB8AC3E}">
        <p14:creationId xmlns:p14="http://schemas.microsoft.com/office/powerpoint/2010/main" val="3931188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r>
              <a:rPr lang="da-DK" dirty="0"/>
              <a:t>Motiver: Det er relevant at foretage journalgennemgangbåde ift. at sikre at virkeligheden er vist i registreringen, at rette op på forskellige registreringsfejl og det er interessant at se hvilken type patienter der</a:t>
            </a:r>
            <a:r>
              <a:rPr lang="da-DK" baseline="0" dirty="0"/>
              <a:t> er tale om.</a:t>
            </a:r>
            <a:endParaRPr lang="da-DK" dirty="0"/>
          </a:p>
          <a:p>
            <a:endParaRPr lang="da-DK" dirty="0"/>
          </a:p>
          <a:p>
            <a:r>
              <a:rPr lang="da-DK" dirty="0"/>
              <a:t>I</a:t>
            </a:r>
            <a:r>
              <a:rPr lang="da-DK" baseline="0" dirty="0"/>
              <a:t> kan f</a:t>
            </a:r>
            <a:r>
              <a:rPr lang="da-DK" dirty="0"/>
              <a:t>oretage journalgennemgang</a:t>
            </a:r>
            <a:r>
              <a:rPr lang="da-DK" baseline="0" dirty="0"/>
              <a:t> på afdelingens tal, dette ift. hvor mange potentielle donorer afdelingen har. Hvis der kun er data i patientgruppen for </a:t>
            </a:r>
            <a:r>
              <a:rPr lang="da-DK" baseline="0" dirty="0" err="1"/>
              <a:t>donordetektion</a:t>
            </a:r>
            <a:r>
              <a:rPr lang="da-DK" baseline="0" dirty="0"/>
              <a:t>, så lav journalgennemgang på disse ellers lav på gruppen af potentielle donorer.</a:t>
            </a:r>
          </a:p>
          <a:p>
            <a:endParaRPr lang="da-DK" baseline="0" dirty="0"/>
          </a:p>
          <a:p>
            <a:r>
              <a:rPr lang="da-DK" baseline="0" dirty="0"/>
              <a:t>I kunne også vælge at gøre dette på stikprøve basis.</a:t>
            </a:r>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14</a:t>
            </a:fld>
            <a:endParaRPr lang="da-DK" altLang="da-DK"/>
          </a:p>
        </p:txBody>
      </p:sp>
    </p:spTree>
    <p:extLst>
      <p:ext uri="{BB962C8B-B14F-4D97-AF65-F5344CB8AC3E}">
        <p14:creationId xmlns:p14="http://schemas.microsoft.com/office/powerpoint/2010/main" val="23965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90488" y="744538"/>
            <a:ext cx="6616700" cy="3722687"/>
          </a:xfrm>
        </p:spPr>
      </p:sp>
      <p:sp>
        <p:nvSpPr>
          <p:cNvPr id="3" name="Pladsholder til noter 2"/>
          <p:cNvSpPr>
            <a:spLocks noGrp="1"/>
          </p:cNvSpPr>
          <p:nvPr>
            <p:ph type="body" idx="1"/>
          </p:nvPr>
        </p:nvSpPr>
        <p:spPr/>
        <p:txBody>
          <a:bodyPr/>
          <a:lstStyle/>
          <a:p>
            <a:r>
              <a:rPr lang="da-DK" dirty="0"/>
              <a:t>Opmærksomhed og oplysning:</a:t>
            </a:r>
            <a:r>
              <a:rPr lang="da-DK" baseline="0" dirty="0"/>
              <a:t> Kan få en faglig snak med kollegerne om kvartalsrapporten – konkrete cases og/eller en journalgennemgang</a:t>
            </a:r>
          </a:p>
          <a:p>
            <a:endParaRPr lang="da-DK" baseline="0" dirty="0"/>
          </a:p>
          <a:p>
            <a:pPr marL="0" marR="0" indent="0" algn="l" defTabSz="914400" rtl="0" eaLnBrk="1" fontAlgn="base" latinLnBrk="0" hangingPunct="1">
              <a:lnSpc>
                <a:spcPct val="100000"/>
              </a:lnSpc>
              <a:spcBef>
                <a:spcPct val="30000"/>
              </a:spcBef>
              <a:spcAft>
                <a:spcPct val="0"/>
              </a:spcAft>
              <a:buClrTx/>
              <a:buSzTx/>
              <a:buFontTx/>
              <a:buNone/>
              <a:tabLst/>
              <a:defRPr/>
            </a:pPr>
            <a:r>
              <a:rPr lang="da-DK" sz="1200" b="0" kern="1200" baseline="0">
                <a:solidFill>
                  <a:schemeClr val="tx1"/>
                </a:solidFill>
                <a:effectLst/>
                <a:latin typeface="+mn-lt"/>
                <a:ea typeface="+mn-ea"/>
                <a:cs typeface="+mn-cs"/>
              </a:rPr>
              <a:t>Spørg ind til erfaringerne blandt deltagerne + spørge ind til om de øvrige deltagerne kunne forestille sig at gøre noget lignende  </a:t>
            </a:r>
          </a:p>
          <a:p>
            <a:endParaRPr lang="da-DK" dirty="0"/>
          </a:p>
        </p:txBody>
      </p:sp>
      <p:sp>
        <p:nvSpPr>
          <p:cNvPr id="4" name="Pladsholder til diasnummer 3"/>
          <p:cNvSpPr>
            <a:spLocks noGrp="1"/>
          </p:cNvSpPr>
          <p:nvPr>
            <p:ph type="sldNum" sz="quarter" idx="10"/>
          </p:nvPr>
        </p:nvSpPr>
        <p:spPr/>
        <p:txBody>
          <a:bodyPr/>
          <a:lstStyle/>
          <a:p>
            <a:fld id="{08E87017-F7DC-4615-B562-7095D257E3D0}" type="slidenum">
              <a:rPr lang="da-DK" altLang="da-DK" smtClean="0"/>
              <a:pPr/>
              <a:t>19</a:t>
            </a:fld>
            <a:endParaRPr lang="da-DK" altLang="da-DK"/>
          </a:p>
        </p:txBody>
      </p:sp>
    </p:spTree>
    <p:extLst>
      <p:ext uri="{BB962C8B-B14F-4D97-AF65-F5344CB8AC3E}">
        <p14:creationId xmlns:p14="http://schemas.microsoft.com/office/powerpoint/2010/main" val="3496051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30"/>
            <a:ext cx="10363200" cy="1470025"/>
          </a:xfrm>
        </p:spPr>
        <p:txBody>
          <a:bodyPr/>
          <a:lstStyle/>
          <a:p>
            <a:r>
              <a:rPr lang="da-DK"/>
              <a:t>Klik for at redigere i master</a:t>
            </a:r>
          </a:p>
        </p:txBody>
      </p:sp>
      <p:sp>
        <p:nvSpPr>
          <p:cNvPr id="3" name="Undertitel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lvl1pPr>
              <a:defRPr sz="750"/>
            </a:lvl1pPr>
          </a:lstStyle>
          <a:p>
            <a:pPr>
              <a:defRPr/>
            </a:pPr>
            <a:endParaRPr lang="da-DK"/>
          </a:p>
        </p:txBody>
      </p:sp>
      <p:sp>
        <p:nvSpPr>
          <p:cNvPr id="5" name="Pladsholder til sidefod 4"/>
          <p:cNvSpPr>
            <a:spLocks noGrp="1"/>
          </p:cNvSpPr>
          <p:nvPr>
            <p:ph type="ftr" sz="quarter" idx="11"/>
          </p:nvPr>
        </p:nvSpPr>
        <p:spPr/>
        <p:txBody>
          <a:bodyPr/>
          <a:lstStyle>
            <a:lvl1pPr>
              <a:defRPr sz="750"/>
            </a:lvl1pPr>
          </a:lstStyle>
          <a:p>
            <a:pPr>
              <a:defRPr/>
            </a:pPr>
            <a:endParaRPr lang="da-DK"/>
          </a:p>
        </p:txBody>
      </p:sp>
    </p:spTree>
    <p:extLst>
      <p:ext uri="{BB962C8B-B14F-4D97-AF65-F5344CB8AC3E}">
        <p14:creationId xmlns:p14="http://schemas.microsoft.com/office/powerpoint/2010/main" val="286105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pPr>
              <a:defRPr/>
            </a:pPr>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4563C8EF-E731-4E8C-BBEB-E9D43FB6AFAA}" type="slidenum">
              <a:rPr lang="da-DK" smtClean="0"/>
              <a:pPr>
                <a:defRPr/>
              </a:pPr>
              <a:t>‹nr.›</a:t>
            </a:fld>
            <a:endParaRPr lang="da-DK"/>
          </a:p>
        </p:txBody>
      </p:sp>
    </p:spTree>
    <p:extLst>
      <p:ext uri="{BB962C8B-B14F-4D97-AF65-F5344CB8AC3E}">
        <p14:creationId xmlns:p14="http://schemas.microsoft.com/office/powerpoint/2010/main" val="119361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839200" y="274643"/>
            <a:ext cx="2743200" cy="5851525"/>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609600" y="274643"/>
            <a:ext cx="8026400" cy="5851525"/>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pPr>
              <a:defRPr/>
            </a:pPr>
            <a:fld id="{16C7737E-C41B-46D8-BD25-FD7EA1948406}" type="datetime1">
              <a:rPr lang="da-DK" smtClean="0"/>
              <a:pPr>
                <a:defRPr/>
              </a:pPr>
              <a:t>30-01-2017</a:t>
            </a:fld>
            <a:endParaRPr lang="da-DK"/>
          </a:p>
        </p:txBody>
      </p:sp>
      <p:sp>
        <p:nvSpPr>
          <p:cNvPr id="5" name="Pladsholder til sidefod 4"/>
          <p:cNvSpPr>
            <a:spLocks noGrp="1"/>
          </p:cNvSpPr>
          <p:nvPr>
            <p:ph type="ftr" sz="quarter" idx="11"/>
          </p:nvPr>
        </p:nvSpPr>
        <p:spPr/>
        <p:txBody>
          <a:bodyPr/>
          <a:lstStyle>
            <a:lvl1pPr>
              <a:defRPr/>
            </a:lvl1pPr>
          </a:lstStyle>
          <a:p>
            <a:pPr>
              <a:defRPr/>
            </a:pPr>
            <a:r>
              <a:rPr lang="da-DK"/>
              <a:t>Regionsmøde 2013</a:t>
            </a:r>
          </a:p>
        </p:txBody>
      </p:sp>
      <p:sp>
        <p:nvSpPr>
          <p:cNvPr id="6"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11A3498D-6F0B-41B5-B6EA-80B5B7804C5D}" type="slidenum">
              <a:rPr lang="da-DK" smtClean="0"/>
              <a:pPr>
                <a:defRPr/>
              </a:pPr>
              <a:t>‹nr.›</a:t>
            </a:fld>
            <a:endParaRPr lang="da-DK"/>
          </a:p>
        </p:txBody>
      </p:sp>
    </p:spTree>
    <p:extLst>
      <p:ext uri="{BB962C8B-B14F-4D97-AF65-F5344CB8AC3E}">
        <p14:creationId xmlns:p14="http://schemas.microsoft.com/office/powerpoint/2010/main" val="3161135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el og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tekst 2"/>
          <p:cNvSpPr>
            <a:spLocks noGrp="1"/>
          </p:cNvSpPr>
          <p:nvPr>
            <p:ph type="body"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lvl1pPr>
              <a:defRPr/>
            </a:lvl1pPr>
          </a:lstStyle>
          <a:p>
            <a:pPr>
              <a:defRPr/>
            </a:pPr>
            <a:fld id="{16A2C192-BE2A-4F5D-ABD8-090E8690A9FF}" type="datetime1">
              <a:rPr lang="da-DK" smtClean="0"/>
              <a:pPr>
                <a:defRPr/>
              </a:pPr>
              <a:t>30-01-2017</a:t>
            </a:fld>
            <a:endParaRPr lang="da-DK"/>
          </a:p>
        </p:txBody>
      </p:sp>
      <p:sp>
        <p:nvSpPr>
          <p:cNvPr id="5" name="Pladsholder til sidefod 4"/>
          <p:cNvSpPr>
            <a:spLocks noGrp="1"/>
          </p:cNvSpPr>
          <p:nvPr>
            <p:ph type="ftr" sz="quarter" idx="11"/>
          </p:nvPr>
        </p:nvSpPr>
        <p:spPr/>
        <p:txBody>
          <a:bodyPr/>
          <a:lstStyle>
            <a:lvl1pPr>
              <a:defRPr/>
            </a:lvl1pPr>
          </a:lstStyle>
          <a:p>
            <a:pPr>
              <a:defRPr/>
            </a:pPr>
            <a:r>
              <a:rPr lang="da-DK"/>
              <a:t>Regionsmøde 2013</a:t>
            </a:r>
          </a:p>
        </p:txBody>
      </p:sp>
      <p:sp>
        <p:nvSpPr>
          <p:cNvPr id="6"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044C0447-AA4E-435A-90F1-F4AD1165E539}" type="slidenum">
              <a:rPr lang="da-DK" smtClean="0"/>
              <a:pPr>
                <a:defRPr/>
              </a:pPr>
              <a:t>‹nr.›</a:t>
            </a:fld>
            <a:endParaRPr lang="da-DK"/>
          </a:p>
        </p:txBody>
      </p:sp>
    </p:spTree>
    <p:extLst>
      <p:ext uri="{BB962C8B-B14F-4D97-AF65-F5344CB8AC3E}">
        <p14:creationId xmlns:p14="http://schemas.microsoft.com/office/powerpoint/2010/main" val="16909061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el og diagram eller organisationsdiagram">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p>
            <a:r>
              <a:rPr lang="da-DK"/>
              <a:t>Klik for at redigere i master</a:t>
            </a:r>
          </a:p>
        </p:txBody>
      </p:sp>
      <p:sp>
        <p:nvSpPr>
          <p:cNvPr id="3" name="Pladsholder til SmartArt 2"/>
          <p:cNvSpPr>
            <a:spLocks noGrp="1"/>
          </p:cNvSpPr>
          <p:nvPr>
            <p:ph type="dgm" idx="1"/>
          </p:nvPr>
        </p:nvSpPr>
        <p:spPr>
          <a:xfrm>
            <a:off x="609600" y="1600205"/>
            <a:ext cx="10972800" cy="4525963"/>
          </a:xfrm>
        </p:spPr>
        <p:txBody>
          <a:bodyPr/>
          <a:lstStyle/>
          <a:p>
            <a:pPr lvl="0"/>
            <a:r>
              <a:rPr lang="da-DK" noProof="0"/>
              <a:t>Klik på ikonet for at tilføje SmartArt-grafik</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xfrm>
            <a:off x="8737600" y="6245225"/>
            <a:ext cx="2844800" cy="476250"/>
          </a:xfrm>
          <a:prstGeom prst="rect">
            <a:avLst/>
          </a:prstGeom>
          <a:ln/>
        </p:spPr>
        <p:txBody>
          <a:bodyPr/>
          <a:lstStyle>
            <a:lvl1pPr>
              <a:defRPr/>
            </a:lvl1pPr>
          </a:lstStyle>
          <a:p>
            <a:pPr>
              <a:defRPr/>
            </a:pPr>
            <a:fld id="{0EAD267C-53C7-4673-9F95-C9DD80D8FE70}" type="slidenum">
              <a:rPr lang="da-DK" smtClean="0"/>
              <a:pPr>
                <a:defRPr/>
              </a:pPr>
              <a:t>‹nr.›</a:t>
            </a:fld>
            <a:endParaRPr lang="da-DK"/>
          </a:p>
        </p:txBody>
      </p:sp>
    </p:spTree>
    <p:extLst>
      <p:ext uri="{BB962C8B-B14F-4D97-AF65-F5344CB8AC3E}">
        <p14:creationId xmlns:p14="http://schemas.microsoft.com/office/powerpoint/2010/main" val="2793826171"/>
      </p:ext>
    </p:extLst>
  </p:cSld>
  <p:clrMapOvr>
    <a:masterClrMapping/>
  </p:clrMapOvr>
  <p:hf sldNum="0" hdr="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pPr>
              <a:defRPr/>
            </a:pPr>
            <a:endParaRPr lang="da-DK"/>
          </a:p>
        </p:txBody>
      </p:sp>
      <p:sp>
        <p:nvSpPr>
          <p:cNvPr id="3" name="Pladsholder til sidefod 2"/>
          <p:cNvSpPr>
            <a:spLocks noGrp="1"/>
          </p:cNvSpPr>
          <p:nvPr>
            <p:ph type="ftr" sz="quarter" idx="11"/>
          </p:nvPr>
        </p:nvSpPr>
        <p:spPr/>
        <p:txBody>
          <a:bodyPr/>
          <a:lstStyle/>
          <a:p>
            <a:pPr>
              <a:defRPr/>
            </a:pPr>
            <a:endParaRPr lang="da-DK"/>
          </a:p>
        </p:txBody>
      </p:sp>
      <p:sp>
        <p:nvSpPr>
          <p:cNvPr id="4" name="Pladsholder til diasnummer 3"/>
          <p:cNvSpPr>
            <a:spLocks noGrp="1"/>
          </p:cNvSpPr>
          <p:nvPr>
            <p:ph type="sldNum" sz="quarter" idx="12"/>
          </p:nvPr>
        </p:nvSpPr>
        <p:spPr/>
        <p:txBody>
          <a:bodyPr/>
          <a:lstStyle/>
          <a:p>
            <a:fld id="{667EC89C-17A0-4E64-A6D2-B825673CEEDF}" type="slidenum">
              <a:rPr lang="da-DK" smtClean="0"/>
              <a:t>‹nr.›</a:t>
            </a:fld>
            <a:endParaRPr lang="da-DK" dirty="0"/>
          </a:p>
        </p:txBody>
      </p:sp>
      <p:sp>
        <p:nvSpPr>
          <p:cNvPr id="5" name="Pladsholder til tekst 3"/>
          <p:cNvSpPr>
            <a:spLocks noGrp="1"/>
          </p:cNvSpPr>
          <p:nvPr>
            <p:ph type="body" sz="quarter" idx="13" hasCustomPrompt="1"/>
          </p:nvPr>
        </p:nvSpPr>
        <p:spPr>
          <a:xfrm>
            <a:off x="1828800" y="399192"/>
            <a:ext cx="9456000" cy="358444"/>
          </a:xfrm>
        </p:spPr>
        <p:txBody>
          <a:bodyPr/>
          <a:lstStyle>
            <a:lvl1pPr marL="0" indent="0">
              <a:buNone/>
              <a:defRPr lang="da-DK" sz="900" b="1" kern="1200" dirty="0">
                <a:solidFill>
                  <a:srgbClr val="B3B3B3"/>
                </a:solidFill>
                <a:latin typeface="+mn-lt"/>
                <a:ea typeface="+mn-ea"/>
                <a:cs typeface="+mn-cs"/>
              </a:defRPr>
            </a:lvl1pPr>
          </a:lstStyle>
          <a:p>
            <a:pPr lvl="0"/>
            <a:r>
              <a:rPr lang="da-DK" dirty="0"/>
              <a:t>Evt. center/afdeling/enhed skrives her</a:t>
            </a:r>
          </a:p>
        </p:txBody>
      </p:sp>
      <p:sp>
        <p:nvSpPr>
          <p:cNvPr id="7" name="Tekstfelt 4"/>
          <p:cNvSpPr txBox="1"/>
          <p:nvPr/>
        </p:nvSpPr>
        <p:spPr>
          <a:xfrm>
            <a:off x="1828801" y="207098"/>
            <a:ext cx="3120347" cy="215444"/>
          </a:xfrm>
          <a:prstGeom prst="rect">
            <a:avLst/>
          </a:prstGeom>
          <a:noFill/>
        </p:spPr>
        <p:txBody>
          <a:bodyPr wrap="square" lIns="0" tIns="0" rIns="0" bIns="0" rtlCol="0">
            <a:noAutofit/>
          </a:bodyPr>
          <a:lstStyle/>
          <a:p>
            <a:r>
              <a:rPr lang="da-DK" sz="900" b="1" noProof="0" dirty="0">
                <a:solidFill>
                  <a:srgbClr val="565656"/>
                </a:solidFill>
              </a:rPr>
              <a:t>Rigshospitalet</a:t>
            </a:r>
          </a:p>
        </p:txBody>
      </p:sp>
    </p:spTree>
    <p:extLst>
      <p:ext uri="{BB962C8B-B14F-4D97-AF65-F5344CB8AC3E}">
        <p14:creationId xmlns:p14="http://schemas.microsoft.com/office/powerpoint/2010/main" val="2138619820"/>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634082"/>
          </a:xfrm>
        </p:spPr>
        <p:txBody>
          <a:bodyPr/>
          <a:lstStyle/>
          <a:p>
            <a:r>
              <a:rPr lang="da-DK"/>
              <a:t>Klik for at redigere i master</a:t>
            </a:r>
            <a:endParaRPr lang="da-DK" dirty="0"/>
          </a:p>
        </p:txBody>
      </p:sp>
      <p:sp>
        <p:nvSpPr>
          <p:cNvPr id="3" name="Pladsholder til indhold 2"/>
          <p:cNvSpPr>
            <a:spLocks noGrp="1"/>
          </p:cNvSpPr>
          <p:nvPr>
            <p:ph idx="1"/>
          </p:nvPr>
        </p:nvSpPr>
        <p:spPr/>
        <p:txBody>
          <a:bodyPr/>
          <a:lstStyle>
            <a:lvl1pPr marL="1191" indent="9525">
              <a:defRPr/>
            </a:lvl1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lvl1pPr>
              <a:defRPr/>
            </a:lvl1pPr>
          </a:lstStyle>
          <a:p>
            <a:pPr>
              <a:defRPr/>
            </a:pPr>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FA4B51FD-CABC-4E36-A99C-EE3B4E368292}" type="slidenum">
              <a:rPr lang="da-DK" smtClean="0"/>
              <a:pPr>
                <a:defRPr/>
              </a:pPr>
              <a:t>‹nr.›</a:t>
            </a:fld>
            <a:endParaRPr lang="da-DK"/>
          </a:p>
        </p:txBody>
      </p:sp>
      <p:cxnSp>
        <p:nvCxnSpPr>
          <p:cNvPr id="8" name="Lige forbindelse 7"/>
          <p:cNvCxnSpPr/>
          <p:nvPr userDrawn="1"/>
        </p:nvCxnSpPr>
        <p:spPr>
          <a:xfrm>
            <a:off x="0" y="6524625"/>
            <a:ext cx="12192000" cy="0"/>
          </a:xfrm>
          <a:prstGeom prst="line">
            <a:avLst/>
          </a:prstGeom>
          <a:ln w="19050">
            <a:solidFill>
              <a:srgbClr val="5E7D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265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5"/>
            <a:ext cx="10363200" cy="1362075"/>
          </a:xfrm>
        </p:spPr>
        <p:txBody>
          <a:bodyPr anchor="t"/>
          <a:lstStyle>
            <a:lvl1pPr algn="l">
              <a:defRPr sz="3000" b="1" cap="all"/>
            </a:lvl1pPr>
          </a:lstStyle>
          <a:p>
            <a:r>
              <a:rPr lang="da-DK"/>
              <a:t>Klik for at redigere i master</a:t>
            </a:r>
          </a:p>
        </p:txBody>
      </p:sp>
      <p:sp>
        <p:nvSpPr>
          <p:cNvPr id="3" name="Pladsholder til tekst 2"/>
          <p:cNvSpPr>
            <a:spLocks noGrp="1"/>
          </p:cNvSpPr>
          <p:nvPr>
            <p:ph type="body" idx="1"/>
          </p:nvPr>
        </p:nvSpPr>
        <p:spPr>
          <a:xfrm>
            <a:off x="963084" y="2906713"/>
            <a:ext cx="103632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lvl1pPr>
              <a:defRPr/>
            </a:lvl1pPr>
          </a:lstStyle>
          <a:p>
            <a:pPr>
              <a:defRPr/>
            </a:pPr>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B4EFAF13-6D70-4A63-8408-ADD91AB2132D}" type="slidenum">
              <a:rPr lang="da-DK" smtClean="0"/>
              <a:pPr>
                <a:defRPr/>
              </a:pPr>
              <a:t>‹nr.›</a:t>
            </a:fld>
            <a:endParaRPr lang="da-DK"/>
          </a:p>
        </p:txBody>
      </p:sp>
    </p:spTree>
    <p:extLst>
      <p:ext uri="{BB962C8B-B14F-4D97-AF65-F5344CB8AC3E}">
        <p14:creationId xmlns:p14="http://schemas.microsoft.com/office/powerpoint/2010/main" val="212668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609600" y="1600205"/>
            <a:ext cx="5384800" cy="4525963"/>
          </a:xfrm>
        </p:spPr>
        <p:txBody>
          <a:bodyPr/>
          <a:lstStyle>
            <a:lvl1pPr marL="1191" indent="9525">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6197600" y="1600205"/>
            <a:ext cx="5384800" cy="4525963"/>
          </a:xfrm>
        </p:spPr>
        <p:txBody>
          <a:bodyPr/>
          <a:lstStyle>
            <a:lvl1pPr marL="1191" indent="9525">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dato 3"/>
          <p:cNvSpPr>
            <a:spLocks noGrp="1"/>
          </p:cNvSpPr>
          <p:nvPr>
            <p:ph type="dt" sz="half" idx="10"/>
          </p:nvPr>
        </p:nvSpPr>
        <p:spPr/>
        <p:txBody>
          <a:bodyPr/>
          <a:lstStyle>
            <a:lvl1pPr>
              <a:defRPr/>
            </a:lvl1pPr>
          </a:lstStyle>
          <a:p>
            <a:pPr>
              <a:defRPr/>
            </a:pPr>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E42B41A6-2952-4B7C-BD7C-628EEE8BD1B7}" type="slidenum">
              <a:rPr lang="da-DK" smtClean="0"/>
              <a:pPr>
                <a:defRPr/>
              </a:pPr>
              <a:t>‹nr.›</a:t>
            </a:fld>
            <a:endParaRPr lang="da-DK"/>
          </a:p>
        </p:txBody>
      </p:sp>
    </p:spTree>
    <p:extLst>
      <p:ext uri="{BB962C8B-B14F-4D97-AF65-F5344CB8AC3E}">
        <p14:creationId xmlns:p14="http://schemas.microsoft.com/office/powerpoint/2010/main" val="844650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Rediger typografien i masterens</a:t>
            </a:r>
          </a:p>
        </p:txBody>
      </p:sp>
      <p:sp>
        <p:nvSpPr>
          <p:cNvPr id="4" name="Pladsholder til indhold 3"/>
          <p:cNvSpPr>
            <a:spLocks noGrp="1"/>
          </p:cNvSpPr>
          <p:nvPr>
            <p:ph sz="half" idx="2"/>
          </p:nvPr>
        </p:nvSpPr>
        <p:spPr>
          <a:xfrm>
            <a:off x="609600" y="2174875"/>
            <a:ext cx="5386917" cy="3951288"/>
          </a:xfrm>
        </p:spPr>
        <p:txBody>
          <a:bodyPr/>
          <a:lstStyle>
            <a:lvl1pPr marL="1191" indent="9525">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6193370"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Rediger typografien i masterens</a:t>
            </a:r>
          </a:p>
        </p:txBody>
      </p:sp>
      <p:sp>
        <p:nvSpPr>
          <p:cNvPr id="6" name="Pladsholder til indhold 5"/>
          <p:cNvSpPr>
            <a:spLocks noGrp="1"/>
          </p:cNvSpPr>
          <p:nvPr>
            <p:ph sz="quarter" idx="4"/>
          </p:nvPr>
        </p:nvSpPr>
        <p:spPr>
          <a:xfrm>
            <a:off x="6193370" y="2174875"/>
            <a:ext cx="5389033" cy="3951288"/>
          </a:xfrm>
        </p:spPr>
        <p:txBody>
          <a:bodyPr/>
          <a:lstStyle>
            <a:lvl1pPr marL="1191" indent="9525">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Pladsholder til dato 3"/>
          <p:cNvSpPr>
            <a:spLocks noGrp="1"/>
          </p:cNvSpPr>
          <p:nvPr>
            <p:ph type="dt" sz="half" idx="10"/>
          </p:nvPr>
        </p:nvSpPr>
        <p:spPr/>
        <p:txBody>
          <a:bodyPr/>
          <a:lstStyle>
            <a:lvl1pPr>
              <a:defRPr/>
            </a:lvl1pPr>
          </a:lstStyle>
          <a:p>
            <a:pPr>
              <a:defRPr/>
            </a:pPr>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F92C706F-AE97-4035-B16C-F57FB698C8DC}" type="slidenum">
              <a:rPr lang="da-DK" smtClean="0"/>
              <a:pPr>
                <a:defRPr/>
              </a:pPr>
              <a:t>‹nr.›</a:t>
            </a:fld>
            <a:endParaRPr lang="da-DK"/>
          </a:p>
        </p:txBody>
      </p:sp>
    </p:spTree>
    <p:extLst>
      <p:ext uri="{BB962C8B-B14F-4D97-AF65-F5344CB8AC3E}">
        <p14:creationId xmlns:p14="http://schemas.microsoft.com/office/powerpoint/2010/main" val="1381400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3"/>
          <p:cNvSpPr>
            <a:spLocks noGrp="1"/>
          </p:cNvSpPr>
          <p:nvPr>
            <p:ph type="dt" sz="half" idx="10"/>
          </p:nvPr>
        </p:nvSpPr>
        <p:spPr/>
        <p:txBody>
          <a:bodyPr/>
          <a:lstStyle>
            <a:lvl1pPr>
              <a:defRPr/>
            </a:lvl1pPr>
          </a:lstStyle>
          <a:p>
            <a:pPr>
              <a:defRPr/>
            </a:pPr>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98426D2D-C8ED-403B-B1D2-FAD5F4A47199}" type="slidenum">
              <a:rPr lang="da-DK" smtClean="0"/>
              <a:pPr>
                <a:defRPr/>
              </a:pPr>
              <a:t>‹nr.›</a:t>
            </a:fld>
            <a:endParaRPr lang="da-DK"/>
          </a:p>
        </p:txBody>
      </p:sp>
    </p:spTree>
    <p:extLst>
      <p:ext uri="{BB962C8B-B14F-4D97-AF65-F5344CB8AC3E}">
        <p14:creationId xmlns:p14="http://schemas.microsoft.com/office/powerpoint/2010/main" val="3608575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p:txBody>
          <a:bodyPr/>
          <a:lstStyle>
            <a:lvl1pPr>
              <a:defRPr/>
            </a:lvl1pPr>
          </a:lstStyle>
          <a:p>
            <a:pPr>
              <a:defRPr/>
            </a:pPr>
            <a:endParaRPr lang="da-DK"/>
          </a:p>
        </p:txBody>
      </p:sp>
      <p:sp>
        <p:nvSpPr>
          <p:cNvPr id="3" name="Pladsholder til sidefod 4"/>
          <p:cNvSpPr>
            <a:spLocks noGrp="1"/>
          </p:cNvSpPr>
          <p:nvPr>
            <p:ph type="ftr" sz="quarter" idx="11"/>
          </p:nvPr>
        </p:nvSpPr>
        <p:spPr/>
        <p:txBody>
          <a:bodyPr/>
          <a:lstStyle>
            <a:lvl1pPr>
              <a:defRPr/>
            </a:lvl1pPr>
          </a:lstStyle>
          <a:p>
            <a:pPr>
              <a:defRPr/>
            </a:pPr>
            <a:endParaRPr lang="da-DK"/>
          </a:p>
        </p:txBody>
      </p:sp>
      <p:sp>
        <p:nvSpPr>
          <p:cNvPr id="4"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B42632D2-0363-4F05-97A6-F7DB691EDE1D}" type="slidenum">
              <a:rPr lang="da-DK" smtClean="0"/>
              <a:pPr>
                <a:defRPr/>
              </a:pPr>
              <a:t>‹nr.›</a:t>
            </a:fld>
            <a:endParaRPr lang="da-DK"/>
          </a:p>
        </p:txBody>
      </p:sp>
    </p:spTree>
    <p:extLst>
      <p:ext uri="{BB962C8B-B14F-4D97-AF65-F5344CB8AC3E}">
        <p14:creationId xmlns:p14="http://schemas.microsoft.com/office/powerpoint/2010/main" val="3753926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09603" y="273050"/>
            <a:ext cx="4011084" cy="1162050"/>
          </a:xfrm>
        </p:spPr>
        <p:txBody>
          <a:bodyPr anchor="b"/>
          <a:lstStyle>
            <a:lvl1pPr algn="l">
              <a:defRPr sz="1500" b="1"/>
            </a:lvl1pPr>
          </a:lstStyle>
          <a:p>
            <a:r>
              <a:rPr lang="da-DK"/>
              <a:t>Klik for at redigere i master</a:t>
            </a:r>
          </a:p>
        </p:txBody>
      </p:sp>
      <p:sp>
        <p:nvSpPr>
          <p:cNvPr id="3" name="Pladsholder til indhold 2"/>
          <p:cNvSpPr>
            <a:spLocks noGrp="1"/>
          </p:cNvSpPr>
          <p:nvPr>
            <p:ph idx="1"/>
          </p:nvPr>
        </p:nvSpPr>
        <p:spPr>
          <a:xfrm>
            <a:off x="4766733" y="273055"/>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609603"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Rediger typografien i masterens</a:t>
            </a:r>
          </a:p>
        </p:txBody>
      </p:sp>
      <p:sp>
        <p:nvSpPr>
          <p:cNvPr id="5" name="Pladsholder til dato 3"/>
          <p:cNvSpPr>
            <a:spLocks noGrp="1"/>
          </p:cNvSpPr>
          <p:nvPr>
            <p:ph type="dt" sz="half" idx="10"/>
          </p:nvPr>
        </p:nvSpPr>
        <p:spPr/>
        <p:txBody>
          <a:bodyPr/>
          <a:lstStyle>
            <a:lvl1pPr>
              <a:defRPr/>
            </a:lvl1pPr>
          </a:lstStyle>
          <a:p>
            <a:pPr>
              <a:defRPr/>
            </a:pPr>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EADECBA0-4CE6-4383-9709-0A12ED0997E7}" type="slidenum">
              <a:rPr lang="da-DK" smtClean="0"/>
              <a:pPr>
                <a:defRPr/>
              </a:pPr>
              <a:t>‹nr.›</a:t>
            </a:fld>
            <a:endParaRPr lang="da-DK"/>
          </a:p>
        </p:txBody>
      </p:sp>
    </p:spTree>
    <p:extLst>
      <p:ext uri="{BB962C8B-B14F-4D97-AF65-F5344CB8AC3E}">
        <p14:creationId xmlns:p14="http://schemas.microsoft.com/office/powerpoint/2010/main" val="265316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1500" b="1"/>
            </a:lvl1pPr>
          </a:lstStyle>
          <a:p>
            <a:r>
              <a:rPr lang="da-DK"/>
              <a:t>Klik for at redigere i master</a:t>
            </a:r>
          </a:p>
        </p:txBody>
      </p:sp>
      <p:sp>
        <p:nvSpPr>
          <p:cNvPr id="3" name="Pladsholder til billede 2"/>
          <p:cNvSpPr>
            <a:spLocks noGrp="1"/>
          </p:cNvSpPr>
          <p:nvPr>
            <p:ph type="pic" idx="1"/>
          </p:nvPr>
        </p:nvSpPr>
        <p:spPr>
          <a:xfrm>
            <a:off x="2389717" y="612775"/>
            <a:ext cx="73152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da-DK" noProof="0"/>
              <a:t>Klik på ikonet for at tilføje et billede</a:t>
            </a:r>
          </a:p>
        </p:txBody>
      </p:sp>
      <p:sp>
        <p:nvSpPr>
          <p:cNvPr id="4" name="Pladsholder til tekst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Rediger typografien i masterens</a:t>
            </a:r>
          </a:p>
        </p:txBody>
      </p:sp>
      <p:sp>
        <p:nvSpPr>
          <p:cNvPr id="5" name="Pladsholder til dato 3"/>
          <p:cNvSpPr>
            <a:spLocks noGrp="1"/>
          </p:cNvSpPr>
          <p:nvPr>
            <p:ph type="dt" sz="half" idx="10"/>
          </p:nvPr>
        </p:nvSpPr>
        <p:spPr/>
        <p:txBody>
          <a:bodyPr/>
          <a:lstStyle>
            <a:lvl1pPr>
              <a:defRPr/>
            </a:lvl1pPr>
          </a:lstStyle>
          <a:p>
            <a:pPr>
              <a:defRPr/>
            </a:pPr>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a:xfrm>
            <a:off x="8758767" y="6188080"/>
            <a:ext cx="2844800" cy="195263"/>
          </a:xfrm>
          <a:prstGeom prst="rect">
            <a:avLst/>
          </a:prstGeom>
        </p:spPr>
        <p:txBody>
          <a:bodyPr/>
          <a:lstStyle>
            <a:lvl1pPr>
              <a:defRPr/>
            </a:lvl1pPr>
          </a:lstStyle>
          <a:p>
            <a:pPr>
              <a:defRPr/>
            </a:pPr>
            <a:fld id="{574B15B0-8773-4482-87B3-50C41684C9DC}" type="slidenum">
              <a:rPr lang="da-DK" smtClean="0"/>
              <a:pPr>
                <a:defRPr/>
              </a:pPr>
              <a:t>‹nr.›</a:t>
            </a:fld>
            <a:endParaRPr lang="da-DK"/>
          </a:p>
        </p:txBody>
      </p:sp>
    </p:spTree>
    <p:extLst>
      <p:ext uri="{BB962C8B-B14F-4D97-AF65-F5344CB8AC3E}">
        <p14:creationId xmlns:p14="http://schemas.microsoft.com/office/powerpoint/2010/main" val="3585778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609600" y="274638"/>
            <a:ext cx="10972800" cy="706090"/>
          </a:xfrm>
          <a:prstGeom prst="rect">
            <a:avLst/>
          </a:prstGeom>
        </p:spPr>
        <p:txBody>
          <a:bodyPr vert="horz" lIns="91440" tIns="45720" rIns="91440" bIns="45720" rtlCol="0" anchor="t">
            <a:normAutofit/>
            <a:scene3d>
              <a:camera prst="orthographicFront"/>
              <a:lightRig rig="threePt" dir="t"/>
            </a:scene3d>
            <a:sp3d extrusionH="57150">
              <a:bevelT w="38100" h="38100"/>
            </a:sp3d>
          </a:bodyPr>
          <a:lstStyle/>
          <a:p>
            <a:r>
              <a:rPr lang="da-DK" dirty="0"/>
              <a:t>Klik for at redigere titeltypografi i masteren</a:t>
            </a:r>
          </a:p>
        </p:txBody>
      </p:sp>
      <p:sp>
        <p:nvSpPr>
          <p:cNvPr id="14342" name="Pladsholder til tekst 2"/>
          <p:cNvSpPr>
            <a:spLocks noGrp="1"/>
          </p:cNvSpPr>
          <p:nvPr>
            <p:ph type="body" idx="1"/>
          </p:nvPr>
        </p:nvSpPr>
        <p:spPr bwMode="auto">
          <a:xfrm>
            <a:off x="623392" y="1196752"/>
            <a:ext cx="10972800" cy="51125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8801711" y="6618058"/>
            <a:ext cx="2844800" cy="196850"/>
          </a:xfrm>
          <a:prstGeom prst="rect">
            <a:avLst/>
          </a:prstGeom>
        </p:spPr>
        <p:txBody>
          <a:bodyPr vert="horz" lIns="91440" tIns="45720" rIns="91440" bIns="45720" rtlCol="0" anchor="ctr"/>
          <a:lstStyle>
            <a:lvl1pPr algn="r" fontAlgn="auto">
              <a:spcBef>
                <a:spcPts val="0"/>
              </a:spcBef>
              <a:spcAft>
                <a:spcPts val="0"/>
              </a:spcAft>
              <a:defRPr sz="750" smtClean="0">
                <a:solidFill>
                  <a:srgbClr val="5B5B5D"/>
                </a:solidFill>
                <a:latin typeface="Calibri" pitchFamily="34" charset="0"/>
              </a:defRPr>
            </a:lvl1pPr>
          </a:lstStyle>
          <a:p>
            <a:pPr>
              <a:defRPr/>
            </a:pPr>
            <a:endParaRPr lang="da-DK"/>
          </a:p>
        </p:txBody>
      </p:sp>
      <p:sp>
        <p:nvSpPr>
          <p:cNvPr id="5" name="Pladsholder til sidefod 4"/>
          <p:cNvSpPr>
            <a:spLocks noGrp="1"/>
          </p:cNvSpPr>
          <p:nvPr>
            <p:ph type="ftr" sz="quarter" idx="3"/>
          </p:nvPr>
        </p:nvSpPr>
        <p:spPr>
          <a:xfrm>
            <a:off x="601784" y="6613742"/>
            <a:ext cx="3360373" cy="188640"/>
          </a:xfrm>
          <a:prstGeom prst="rect">
            <a:avLst/>
          </a:prstGeom>
        </p:spPr>
        <p:txBody>
          <a:bodyPr vert="horz" lIns="91440" tIns="45720" rIns="91440" bIns="45720" rtlCol="0" anchor="ctr"/>
          <a:lstStyle>
            <a:lvl1pPr algn="l" fontAlgn="auto">
              <a:spcBef>
                <a:spcPts val="0"/>
              </a:spcBef>
              <a:spcAft>
                <a:spcPts val="0"/>
              </a:spcAft>
              <a:defRPr sz="750" dirty="0">
                <a:solidFill>
                  <a:srgbClr val="5B5B5D"/>
                </a:solidFill>
                <a:latin typeface="Calibri" pitchFamily="34" charset="0"/>
              </a:defRPr>
            </a:lvl1pPr>
          </a:lstStyle>
          <a:p>
            <a:pPr>
              <a:defRPr/>
            </a:pPr>
            <a:endParaRPr lang="da-DK"/>
          </a:p>
        </p:txBody>
      </p:sp>
      <p:pic>
        <p:nvPicPr>
          <p:cNvPr id="14346" name="Billede 9" descr="Dot LOGO.gif"/>
          <p:cNvPicPr>
            <a:picLocks noChangeAspect="1"/>
          </p:cNvPicPr>
          <p:nvPr/>
        </p:nvPicPr>
        <p:blipFill>
          <a:blip r:embed="rId16" cstate="print"/>
          <a:srcRect/>
          <a:stretch>
            <a:fillRect/>
          </a:stretch>
        </p:blipFill>
        <p:spPr bwMode="auto">
          <a:xfrm>
            <a:off x="4922528" y="6565590"/>
            <a:ext cx="234189" cy="255582"/>
          </a:xfrm>
          <a:prstGeom prst="rect">
            <a:avLst/>
          </a:prstGeom>
          <a:noFill/>
          <a:ln w="9525">
            <a:noFill/>
            <a:miter lim="800000"/>
            <a:headEnd/>
            <a:tailEnd/>
          </a:ln>
        </p:spPr>
      </p:pic>
      <p:sp>
        <p:nvSpPr>
          <p:cNvPr id="11" name="Tekstboks 10"/>
          <p:cNvSpPr txBox="1"/>
          <p:nvPr/>
        </p:nvSpPr>
        <p:spPr>
          <a:xfrm>
            <a:off x="4476236" y="6578227"/>
            <a:ext cx="4320117" cy="230832"/>
          </a:xfrm>
          <a:prstGeom prst="rect">
            <a:avLst/>
          </a:prstGeom>
          <a:noFill/>
        </p:spPr>
        <p:txBody>
          <a:bodyPr>
            <a:spAutoFit/>
          </a:bodyPr>
          <a:lstStyle/>
          <a:p>
            <a:pPr algn="ctr" fontAlgn="auto">
              <a:spcBef>
                <a:spcPts val="0"/>
              </a:spcBef>
              <a:spcAft>
                <a:spcPts val="0"/>
              </a:spcAft>
              <a:defRPr/>
            </a:pPr>
            <a:r>
              <a:rPr lang="da-DK" sz="900" dirty="0">
                <a:solidFill>
                  <a:srgbClr val="5B5B5D"/>
                </a:solidFill>
                <a:latin typeface="Garamond" pitchFamily="18" charset="0"/>
              </a:rPr>
              <a:t>DANSK CENTER FOR ORGANDONATION</a:t>
            </a:r>
          </a:p>
        </p:txBody>
      </p:sp>
      <p:cxnSp>
        <p:nvCxnSpPr>
          <p:cNvPr id="12" name="Lige forbindelse 11"/>
          <p:cNvCxnSpPr/>
          <p:nvPr/>
        </p:nvCxnSpPr>
        <p:spPr>
          <a:xfrm>
            <a:off x="0" y="6525344"/>
            <a:ext cx="12192000" cy="0"/>
          </a:xfrm>
          <a:prstGeom prst="line">
            <a:avLst/>
          </a:prstGeom>
          <a:ln w="19050">
            <a:solidFill>
              <a:srgbClr val="5E7D9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7346394"/>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Lst>
  <p:hf sldNum="0" hdr="0"/>
  <p:txStyles>
    <p:titleStyle>
      <a:lvl1pPr algn="ctr" rtl="0" eaLnBrk="1" fontAlgn="base" hangingPunct="1">
        <a:spcBef>
          <a:spcPct val="0"/>
        </a:spcBef>
        <a:spcAft>
          <a:spcPct val="0"/>
        </a:spcAft>
        <a:defRPr sz="3300" kern="1200">
          <a:solidFill>
            <a:srgbClr val="004567"/>
          </a:solidFill>
          <a:latin typeface="Calibri" pitchFamily="34" charset="0"/>
          <a:ea typeface="+mj-ea"/>
          <a:cs typeface="+mj-cs"/>
        </a:defRPr>
      </a:lvl1pPr>
      <a:lvl2pPr algn="ctr" rtl="0" eaLnBrk="1" fontAlgn="base" hangingPunct="1">
        <a:spcBef>
          <a:spcPct val="0"/>
        </a:spcBef>
        <a:spcAft>
          <a:spcPct val="0"/>
        </a:spcAft>
        <a:defRPr sz="3300">
          <a:solidFill>
            <a:srgbClr val="004567"/>
          </a:solidFill>
          <a:latin typeface="Garamond" pitchFamily="18" charset="0"/>
        </a:defRPr>
      </a:lvl2pPr>
      <a:lvl3pPr algn="ctr" rtl="0" eaLnBrk="1" fontAlgn="base" hangingPunct="1">
        <a:spcBef>
          <a:spcPct val="0"/>
        </a:spcBef>
        <a:spcAft>
          <a:spcPct val="0"/>
        </a:spcAft>
        <a:defRPr sz="3300">
          <a:solidFill>
            <a:srgbClr val="004567"/>
          </a:solidFill>
          <a:latin typeface="Garamond" pitchFamily="18" charset="0"/>
        </a:defRPr>
      </a:lvl3pPr>
      <a:lvl4pPr algn="ctr" rtl="0" eaLnBrk="1" fontAlgn="base" hangingPunct="1">
        <a:spcBef>
          <a:spcPct val="0"/>
        </a:spcBef>
        <a:spcAft>
          <a:spcPct val="0"/>
        </a:spcAft>
        <a:defRPr sz="3300">
          <a:solidFill>
            <a:srgbClr val="004567"/>
          </a:solidFill>
          <a:latin typeface="Garamond" pitchFamily="18" charset="0"/>
        </a:defRPr>
      </a:lvl4pPr>
      <a:lvl5pPr algn="ctr" rtl="0" eaLnBrk="1" fontAlgn="base" hangingPunct="1">
        <a:spcBef>
          <a:spcPct val="0"/>
        </a:spcBef>
        <a:spcAft>
          <a:spcPct val="0"/>
        </a:spcAft>
        <a:defRPr sz="3300">
          <a:solidFill>
            <a:srgbClr val="004567"/>
          </a:solidFill>
          <a:latin typeface="Garamond" pitchFamily="18" charset="0"/>
        </a:defRPr>
      </a:lvl5pPr>
      <a:lvl6pPr marL="342900" algn="ctr" rtl="0" eaLnBrk="1" fontAlgn="base" hangingPunct="1">
        <a:spcBef>
          <a:spcPct val="0"/>
        </a:spcBef>
        <a:spcAft>
          <a:spcPct val="0"/>
        </a:spcAft>
        <a:defRPr sz="3300">
          <a:solidFill>
            <a:srgbClr val="004567"/>
          </a:solidFill>
          <a:latin typeface="Garamond" pitchFamily="18" charset="0"/>
        </a:defRPr>
      </a:lvl6pPr>
      <a:lvl7pPr marL="685800" algn="ctr" rtl="0" eaLnBrk="1" fontAlgn="base" hangingPunct="1">
        <a:spcBef>
          <a:spcPct val="0"/>
        </a:spcBef>
        <a:spcAft>
          <a:spcPct val="0"/>
        </a:spcAft>
        <a:defRPr sz="3300">
          <a:solidFill>
            <a:srgbClr val="004567"/>
          </a:solidFill>
          <a:latin typeface="Garamond" pitchFamily="18" charset="0"/>
        </a:defRPr>
      </a:lvl7pPr>
      <a:lvl8pPr marL="1028700" algn="ctr" rtl="0" eaLnBrk="1" fontAlgn="base" hangingPunct="1">
        <a:spcBef>
          <a:spcPct val="0"/>
        </a:spcBef>
        <a:spcAft>
          <a:spcPct val="0"/>
        </a:spcAft>
        <a:defRPr sz="3300">
          <a:solidFill>
            <a:srgbClr val="004567"/>
          </a:solidFill>
          <a:latin typeface="Garamond" pitchFamily="18" charset="0"/>
        </a:defRPr>
      </a:lvl8pPr>
      <a:lvl9pPr marL="1371600" algn="ctr" rtl="0" eaLnBrk="1" fontAlgn="base" hangingPunct="1">
        <a:spcBef>
          <a:spcPct val="0"/>
        </a:spcBef>
        <a:spcAft>
          <a:spcPct val="0"/>
        </a:spcAft>
        <a:defRPr sz="3300">
          <a:solidFill>
            <a:srgbClr val="004567"/>
          </a:solidFill>
          <a:latin typeface="Garamond" pitchFamily="18" charset="0"/>
        </a:defRPr>
      </a:lvl9pPr>
    </p:titleStyle>
    <p:bodyStyle>
      <a:lvl1pPr marL="257175" indent="-257175" algn="l" rtl="0" eaLnBrk="1" fontAlgn="base" hangingPunct="1">
        <a:spcBef>
          <a:spcPct val="20000"/>
        </a:spcBef>
        <a:spcAft>
          <a:spcPct val="0"/>
        </a:spcAft>
        <a:defRPr sz="2400" kern="1200">
          <a:solidFill>
            <a:schemeClr val="tx1">
              <a:lumMod val="75000"/>
              <a:lumOff val="25000"/>
            </a:schemeClr>
          </a:solidFill>
          <a:latin typeface="Calibri" pitchFamily="34" charset="0"/>
          <a:ea typeface="+mn-ea"/>
          <a:cs typeface="+mn-cs"/>
        </a:defRPr>
      </a:lvl1pPr>
      <a:lvl2pPr marL="557213" indent="-214313" algn="l" rtl="0" eaLnBrk="1" fontAlgn="base" hangingPunct="1">
        <a:spcBef>
          <a:spcPct val="20000"/>
        </a:spcBef>
        <a:spcAft>
          <a:spcPct val="0"/>
        </a:spcAft>
        <a:buBlip>
          <a:blip r:embed="rId16"/>
        </a:buBlip>
        <a:defRPr sz="2400" kern="1200">
          <a:solidFill>
            <a:schemeClr val="tx1">
              <a:lumMod val="75000"/>
              <a:lumOff val="25000"/>
            </a:schemeClr>
          </a:solidFill>
          <a:latin typeface="Calibri" pitchFamily="34" charset="0"/>
          <a:ea typeface="+mn-ea"/>
          <a:cs typeface="+mn-cs"/>
        </a:defRPr>
      </a:lvl2pPr>
      <a:lvl3pPr marL="857250" indent="-171450" algn="l" rtl="0" eaLnBrk="1" fontAlgn="base" hangingPunct="1">
        <a:spcBef>
          <a:spcPct val="20000"/>
        </a:spcBef>
        <a:spcAft>
          <a:spcPct val="0"/>
        </a:spcAft>
        <a:buClr>
          <a:srgbClr val="004567"/>
        </a:buClr>
        <a:buBlip>
          <a:blip r:embed="rId17"/>
        </a:buBlip>
        <a:defRPr sz="2100" kern="1200">
          <a:solidFill>
            <a:schemeClr val="tx1">
              <a:lumMod val="75000"/>
              <a:lumOff val="25000"/>
            </a:schemeClr>
          </a:solidFill>
          <a:latin typeface="Calibri" pitchFamily="34" charset="0"/>
          <a:ea typeface="+mn-ea"/>
          <a:cs typeface="+mn-cs"/>
        </a:defRPr>
      </a:lvl3pPr>
      <a:lvl4pPr marL="1200150" indent="-171450" algn="l" rtl="0" eaLnBrk="1" fontAlgn="base" hangingPunct="1">
        <a:spcBef>
          <a:spcPct val="20000"/>
        </a:spcBef>
        <a:spcAft>
          <a:spcPct val="0"/>
        </a:spcAft>
        <a:buClr>
          <a:srgbClr val="5E7D98"/>
        </a:buClr>
        <a:buBlip>
          <a:blip r:embed="rId18"/>
        </a:buBlip>
        <a:defRPr sz="1800" kern="1200">
          <a:solidFill>
            <a:schemeClr val="tx1">
              <a:lumMod val="75000"/>
              <a:lumOff val="25000"/>
            </a:schemeClr>
          </a:solidFill>
          <a:latin typeface="Calibri" pitchFamily="34" charset="0"/>
          <a:ea typeface="+mn-ea"/>
          <a:cs typeface="+mn-cs"/>
        </a:defRPr>
      </a:lvl4pPr>
      <a:lvl5pPr marL="1543050" indent="-171450" algn="l" rtl="0" eaLnBrk="1" fontAlgn="base" hangingPunct="1">
        <a:spcBef>
          <a:spcPct val="20000"/>
        </a:spcBef>
        <a:spcAft>
          <a:spcPct val="0"/>
        </a:spcAft>
        <a:buFont typeface="Arial" charset="0"/>
        <a:buChar char="•"/>
        <a:defRPr sz="1800" kern="1200">
          <a:solidFill>
            <a:schemeClr val="tx1">
              <a:lumMod val="75000"/>
              <a:lumOff val="25000"/>
            </a:schemeClr>
          </a:solidFill>
          <a:latin typeface="Calibri" pitchFamily="34" charset="0"/>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bwMode="auto">
          <a:xfrm>
            <a:off x="2209800" y="2130428"/>
            <a:ext cx="7772400" cy="1470025"/>
          </a:xfrm>
        </p:spPr>
        <p:txBody>
          <a:bodyPr/>
          <a:lstStyle/>
          <a:p>
            <a:pPr eaLnBrk="1" hangingPunct="1"/>
            <a:r>
              <a:rPr lang="da-DK" altLang="da-DK" dirty="0">
                <a:latin typeface="Arial" panose="020B0604020202020204" pitchFamily="34" charset="0"/>
                <a:cs typeface="Arial" panose="020B0604020202020204" pitchFamily="34" charset="0"/>
              </a:rPr>
              <a:t>Erfaringsudveksling om arbejdet med datakvalitet</a:t>
            </a:r>
            <a:endParaRPr lang="en-US" altLang="da-DK" dirty="0"/>
          </a:p>
        </p:txBody>
      </p:sp>
      <p:sp>
        <p:nvSpPr>
          <p:cNvPr id="3" name="Undertitel 2"/>
          <p:cNvSpPr>
            <a:spLocks noGrp="1"/>
          </p:cNvSpPr>
          <p:nvPr>
            <p:ph idx="1"/>
          </p:nvPr>
        </p:nvSpPr>
        <p:spPr>
          <a:xfrm>
            <a:off x="2895600" y="3886200"/>
            <a:ext cx="6400800" cy="1752600"/>
          </a:xfrm>
        </p:spPr>
        <p:txBody>
          <a:bodyPr/>
          <a:lstStyle/>
          <a:p>
            <a:pPr marL="0" indent="0" algn="ctr"/>
            <a:endParaRPr lang="en-US" alt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pPr>
              <a:defRPr/>
            </a:pPr>
            <a:endParaRPr lang="da-DK"/>
          </a:p>
        </p:txBody>
      </p:sp>
      <p:sp>
        <p:nvSpPr>
          <p:cNvPr id="4" name="Pladsholder til sidefod 3"/>
          <p:cNvSpPr>
            <a:spLocks noGrp="1"/>
          </p:cNvSpPr>
          <p:nvPr>
            <p:ph type="ftr" sz="quarter" idx="11"/>
          </p:nvPr>
        </p:nvSpPr>
        <p:spPr/>
        <p:txBody>
          <a:bodyPr/>
          <a:lstStyle/>
          <a:p>
            <a:pPr>
              <a:defRPr/>
            </a:pPr>
            <a:endParaRPr lang="da-DK"/>
          </a:p>
        </p:txBody>
      </p:sp>
      <p:sp>
        <p:nvSpPr>
          <p:cNvPr id="7" name="Tekstfelt 6"/>
          <p:cNvSpPr txBox="1"/>
          <p:nvPr/>
        </p:nvSpPr>
        <p:spPr>
          <a:xfrm>
            <a:off x="263352" y="1412776"/>
            <a:ext cx="11737304" cy="3293209"/>
          </a:xfrm>
          <a:prstGeom prst="rect">
            <a:avLst/>
          </a:prstGeom>
          <a:noFill/>
        </p:spPr>
        <p:txBody>
          <a:bodyPr wrap="square" rtlCol="0">
            <a:spAutoFit/>
          </a:bodyPr>
          <a:lstStyle/>
          <a:p>
            <a:r>
              <a:rPr lang="da-DK" sz="1600" dirty="0"/>
              <a:t>Havde pt en dødelig hjerneskade?		</a:t>
            </a:r>
            <a:r>
              <a:rPr lang="da-DK" sz="1600" dirty="0">
                <a:solidFill>
                  <a:schemeClr val="bg1"/>
                </a:solidFill>
                <a:highlight>
                  <a:srgbClr val="0000FF"/>
                </a:highlight>
              </a:rPr>
              <a:t>ZDW57</a:t>
            </a:r>
            <a:r>
              <a:rPr lang="da-DK" sz="1600" dirty="0"/>
              <a:t>		</a:t>
            </a:r>
            <a:r>
              <a:rPr lang="da-DK" sz="1600" dirty="0">
                <a:solidFill>
                  <a:schemeClr val="bg1"/>
                </a:solidFill>
                <a:highlight>
                  <a:srgbClr val="FF0000"/>
                </a:highlight>
              </a:rPr>
              <a:t>AVAX01</a:t>
            </a:r>
            <a:r>
              <a:rPr lang="da-DK" sz="1600" dirty="0"/>
              <a:t>		Ja, pt havde en hjernelæsion</a:t>
            </a:r>
            <a:endParaRPr lang="da-DK" sz="1600" dirty="0">
              <a:solidFill>
                <a:schemeClr val="bg1"/>
              </a:solidFill>
            </a:endParaRPr>
          </a:p>
          <a:p>
            <a:endParaRPr lang="da-DK" sz="1600" dirty="0">
              <a:solidFill>
                <a:schemeClr val="bg1"/>
              </a:solidFill>
              <a:highlight>
                <a:srgbClr val="FF0000"/>
              </a:highlight>
            </a:endParaRPr>
          </a:p>
          <a:p>
            <a:r>
              <a:rPr lang="da-DK" sz="1600" dirty="0"/>
              <a:t>Var pt i respirator?				</a:t>
            </a:r>
            <a:r>
              <a:rPr lang="da-DK" sz="1600" dirty="0">
                <a:solidFill>
                  <a:schemeClr val="bg1"/>
                </a:solidFill>
                <a:highlight>
                  <a:srgbClr val="0000FF"/>
                </a:highlight>
              </a:rPr>
              <a:t>BGDA0…BGDA02</a:t>
            </a:r>
            <a:r>
              <a:rPr lang="da-DK" sz="1600" dirty="0"/>
              <a:t>		</a:t>
            </a:r>
            <a:r>
              <a:rPr lang="da-DK" sz="1600" dirty="0">
                <a:solidFill>
                  <a:schemeClr val="bg1"/>
                </a:solidFill>
                <a:highlight>
                  <a:srgbClr val="FF0000"/>
                </a:highlight>
              </a:rPr>
              <a:t>AVAX02</a:t>
            </a:r>
            <a:r>
              <a:rPr lang="da-DK" sz="1600" dirty="0"/>
              <a:t>	Ja, pt var i respirator</a:t>
            </a:r>
          </a:p>
          <a:p>
            <a:endParaRPr lang="da-DK" sz="1600" dirty="0"/>
          </a:p>
          <a:p>
            <a:r>
              <a:rPr lang="da-DK" sz="1600" dirty="0"/>
              <a:t>Var patienten uden reaktioner?		</a:t>
            </a:r>
            <a:r>
              <a:rPr lang="da-DK" sz="1600" dirty="0">
                <a:solidFill>
                  <a:schemeClr val="bg1"/>
                </a:solidFill>
                <a:highlight>
                  <a:srgbClr val="0000FF"/>
                </a:highlight>
              </a:rPr>
              <a:t>DR940B</a:t>
            </a:r>
            <a:r>
              <a:rPr lang="da-DK" sz="1600" dirty="0"/>
              <a:t>		</a:t>
            </a:r>
            <a:r>
              <a:rPr lang="da-DK" sz="1600" dirty="0">
                <a:solidFill>
                  <a:schemeClr val="bg1"/>
                </a:solidFill>
                <a:highlight>
                  <a:srgbClr val="FF0000"/>
                </a:highlight>
              </a:rPr>
              <a:t>AVAX03</a:t>
            </a:r>
            <a:r>
              <a:rPr lang="da-DK" sz="1600" dirty="0"/>
              <a:t>		Ja, pt var reaktionsløs</a:t>
            </a:r>
          </a:p>
          <a:p>
            <a:endParaRPr lang="da-DK" sz="1600" dirty="0"/>
          </a:p>
          <a:p>
            <a:r>
              <a:rPr lang="da-DK" sz="1600" dirty="0"/>
              <a:t>Blev de pårørende informeret?		</a:t>
            </a:r>
            <a:r>
              <a:rPr lang="da-DK" sz="1600" dirty="0">
                <a:solidFill>
                  <a:schemeClr val="bg1"/>
                </a:solidFill>
                <a:highlight>
                  <a:srgbClr val="0000FF"/>
                </a:highlight>
              </a:rPr>
              <a:t>BVAA5A</a:t>
            </a:r>
            <a:r>
              <a:rPr lang="da-DK" sz="1600" dirty="0"/>
              <a:t>		</a:t>
            </a:r>
            <a:r>
              <a:rPr lang="da-DK" sz="1600" dirty="0">
                <a:solidFill>
                  <a:schemeClr val="bg1"/>
                </a:solidFill>
                <a:highlight>
                  <a:srgbClr val="0000FF"/>
                </a:highlight>
              </a:rPr>
              <a:t>AVAX04</a:t>
            </a:r>
            <a:r>
              <a:rPr lang="da-DK" sz="1600" dirty="0"/>
              <a:t>		Ja, pårørende blev spurgt</a:t>
            </a:r>
          </a:p>
          <a:p>
            <a:endParaRPr lang="da-DK" sz="1600" dirty="0"/>
          </a:p>
          <a:p>
            <a:r>
              <a:rPr lang="da-DK" sz="1600" dirty="0"/>
              <a:t>Blev patienten erklæret hjernedød?		</a:t>
            </a:r>
            <a:r>
              <a:rPr lang="da-DK" sz="1600" dirty="0">
                <a:solidFill>
                  <a:schemeClr val="bg1"/>
                </a:solidFill>
                <a:highlight>
                  <a:srgbClr val="0000FF"/>
                </a:highlight>
              </a:rPr>
              <a:t>DR991</a:t>
            </a:r>
            <a:r>
              <a:rPr lang="da-DK" sz="1600" dirty="0"/>
              <a:t>		</a:t>
            </a:r>
            <a:r>
              <a:rPr lang="da-DK" sz="1600" dirty="0">
                <a:solidFill>
                  <a:schemeClr val="bg1"/>
                </a:solidFill>
                <a:highlight>
                  <a:srgbClr val="FF0000"/>
                </a:highlight>
              </a:rPr>
              <a:t>AVAA01…AVAA16</a:t>
            </a:r>
            <a:r>
              <a:rPr lang="da-DK" sz="1600" dirty="0"/>
              <a:t>	Ja, pt blev diagnosticeret hjernedød</a:t>
            </a:r>
          </a:p>
          <a:p>
            <a:endParaRPr lang="da-DK" sz="1600" dirty="0"/>
          </a:p>
          <a:p>
            <a:r>
              <a:rPr lang="da-DK" sz="1600" dirty="0"/>
              <a:t>Blev der lavet a-grafi?			</a:t>
            </a:r>
            <a:r>
              <a:rPr lang="da-DK" sz="1600" dirty="0">
                <a:solidFill>
                  <a:schemeClr val="bg1"/>
                </a:solidFill>
                <a:highlight>
                  <a:srgbClr val="0000FF"/>
                </a:highlight>
              </a:rPr>
              <a:t>UXAB25…UXAA33</a:t>
            </a:r>
            <a:r>
              <a:rPr lang="da-DK" sz="1600" dirty="0"/>
              <a:t>		</a:t>
            </a:r>
            <a:r>
              <a:rPr lang="da-DK" sz="1600" dirty="0">
                <a:solidFill>
                  <a:schemeClr val="bg1"/>
                </a:solidFill>
                <a:highlight>
                  <a:srgbClr val="0000FF"/>
                </a:highlight>
              </a:rPr>
              <a:t>AVAX05</a:t>
            </a:r>
            <a:r>
              <a:rPr lang="da-DK" sz="1600" dirty="0"/>
              <a:t>	Ja, der blev lavet a-grafi</a:t>
            </a:r>
          </a:p>
          <a:p>
            <a:endParaRPr lang="da-DK" sz="1600" dirty="0"/>
          </a:p>
          <a:p>
            <a:r>
              <a:rPr lang="da-DK" sz="1600" dirty="0"/>
              <a:t>Blev patienten kørt til operation?		</a:t>
            </a:r>
            <a:r>
              <a:rPr lang="da-DK" sz="1600" dirty="0">
                <a:highlight>
                  <a:srgbClr val="00FF00"/>
                </a:highlight>
              </a:rPr>
              <a:t>DONOR</a:t>
            </a:r>
            <a:r>
              <a:rPr lang="da-DK" sz="1600" dirty="0"/>
              <a:t>		</a:t>
            </a:r>
            <a:r>
              <a:rPr lang="da-DK" sz="1600" dirty="0">
                <a:solidFill>
                  <a:schemeClr val="bg1"/>
                </a:solidFill>
                <a:highlight>
                  <a:srgbClr val="FF0000"/>
                </a:highlight>
              </a:rPr>
              <a:t>AVAB01…AVAB13</a:t>
            </a:r>
            <a:r>
              <a:rPr lang="da-DK" sz="1600" dirty="0"/>
              <a:t>	Ja, pt blev donor</a:t>
            </a:r>
          </a:p>
        </p:txBody>
      </p:sp>
      <p:cxnSp>
        <p:nvCxnSpPr>
          <p:cNvPr id="6" name="Forbindelse: vinklet 5"/>
          <p:cNvCxnSpPr/>
          <p:nvPr/>
        </p:nvCxnSpPr>
        <p:spPr>
          <a:xfrm rot="16200000" flipH="1">
            <a:off x="5229498" y="1559198"/>
            <a:ext cx="5308" cy="49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p:nvCxnSpPr>
        <p:spPr>
          <a:xfrm>
            <a:off x="5231904" y="1556792"/>
            <a:ext cx="0"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flipH="1" flipV="1">
            <a:off x="5224130" y="2055628"/>
            <a:ext cx="7774" cy="50927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flipH="1">
            <a:off x="5224130" y="2564904"/>
            <a:ext cx="7775"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H="1" flipV="1">
            <a:off x="5217042" y="3062178"/>
            <a:ext cx="7088" cy="43883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 name="Lige forbindelse 22"/>
          <p:cNvCxnSpPr/>
          <p:nvPr/>
        </p:nvCxnSpPr>
        <p:spPr>
          <a:xfrm flipV="1">
            <a:off x="5231904" y="3508744"/>
            <a:ext cx="13491" cy="49632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Lige forbindelse 25"/>
          <p:cNvCxnSpPr/>
          <p:nvPr/>
        </p:nvCxnSpPr>
        <p:spPr>
          <a:xfrm flipH="1">
            <a:off x="5217042" y="4005065"/>
            <a:ext cx="14862" cy="504055"/>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
        <p:nvSpPr>
          <p:cNvPr id="28" name="Tekstfelt 27"/>
          <p:cNvSpPr txBox="1"/>
          <p:nvPr/>
        </p:nvSpPr>
        <p:spPr>
          <a:xfrm>
            <a:off x="1703512" y="5301208"/>
            <a:ext cx="8280920" cy="523220"/>
          </a:xfrm>
          <a:prstGeom prst="rect">
            <a:avLst/>
          </a:prstGeom>
          <a:noFill/>
        </p:spPr>
        <p:txBody>
          <a:bodyPr wrap="square" rtlCol="0">
            <a:spAutoFit/>
          </a:bodyPr>
          <a:lstStyle/>
          <a:p>
            <a:r>
              <a:rPr lang="da-DK" dirty="0"/>
              <a:t>Korrekt udfyldt donorforløb med a-grafi</a:t>
            </a:r>
          </a:p>
        </p:txBody>
      </p:sp>
      <p:sp>
        <p:nvSpPr>
          <p:cNvPr id="31" name="Titel 1"/>
          <p:cNvSpPr>
            <a:spLocks noGrp="1"/>
          </p:cNvSpPr>
          <p:nvPr>
            <p:ph type="title"/>
          </p:nvPr>
        </p:nvSpPr>
        <p:spPr>
          <a:xfrm>
            <a:off x="609600" y="216765"/>
            <a:ext cx="10972800" cy="706090"/>
          </a:xfrm>
        </p:spPr>
        <p:txBody>
          <a:bodyPr/>
          <a:lstStyle/>
          <a:p>
            <a:r>
              <a:rPr lang="da-DK" dirty="0"/>
              <a:t>Registreringer</a:t>
            </a:r>
          </a:p>
        </p:txBody>
      </p:sp>
    </p:spTree>
    <p:extLst>
      <p:ext uri="{BB962C8B-B14F-4D97-AF65-F5344CB8AC3E}">
        <p14:creationId xmlns:p14="http://schemas.microsoft.com/office/powerpoint/2010/main" val="2790494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pPr>
              <a:defRPr/>
            </a:pPr>
            <a:endParaRPr lang="da-DK"/>
          </a:p>
        </p:txBody>
      </p:sp>
      <p:sp>
        <p:nvSpPr>
          <p:cNvPr id="4" name="Pladsholder til sidefod 3"/>
          <p:cNvSpPr>
            <a:spLocks noGrp="1"/>
          </p:cNvSpPr>
          <p:nvPr>
            <p:ph type="ftr" sz="quarter" idx="11"/>
          </p:nvPr>
        </p:nvSpPr>
        <p:spPr/>
        <p:txBody>
          <a:bodyPr/>
          <a:lstStyle/>
          <a:p>
            <a:pPr>
              <a:defRPr/>
            </a:pPr>
            <a:endParaRPr lang="da-DK"/>
          </a:p>
        </p:txBody>
      </p:sp>
      <p:sp>
        <p:nvSpPr>
          <p:cNvPr id="7" name="Tekstfelt 6"/>
          <p:cNvSpPr txBox="1"/>
          <p:nvPr/>
        </p:nvSpPr>
        <p:spPr>
          <a:xfrm>
            <a:off x="263352" y="1412776"/>
            <a:ext cx="11737304" cy="3293209"/>
          </a:xfrm>
          <a:prstGeom prst="rect">
            <a:avLst/>
          </a:prstGeom>
          <a:noFill/>
        </p:spPr>
        <p:txBody>
          <a:bodyPr wrap="square" rtlCol="0">
            <a:spAutoFit/>
          </a:bodyPr>
          <a:lstStyle/>
          <a:p>
            <a:r>
              <a:rPr lang="da-DK" sz="1600" dirty="0"/>
              <a:t>Havde pt en dødelig hjerneskade?		</a:t>
            </a:r>
            <a:r>
              <a:rPr lang="da-DK" sz="1600" dirty="0">
                <a:solidFill>
                  <a:schemeClr val="bg1"/>
                </a:solidFill>
                <a:highlight>
                  <a:srgbClr val="0000FF"/>
                </a:highlight>
              </a:rPr>
              <a:t>ZDW57</a:t>
            </a:r>
            <a:r>
              <a:rPr lang="da-DK" sz="1600" dirty="0"/>
              <a:t>		</a:t>
            </a:r>
            <a:r>
              <a:rPr lang="da-DK" sz="1600" dirty="0">
                <a:solidFill>
                  <a:schemeClr val="bg1"/>
                </a:solidFill>
                <a:highlight>
                  <a:srgbClr val="FF0000"/>
                </a:highlight>
              </a:rPr>
              <a:t>AVAX01</a:t>
            </a:r>
            <a:r>
              <a:rPr lang="da-DK" sz="1600" dirty="0">
                <a:solidFill>
                  <a:schemeClr val="bg1"/>
                </a:solidFill>
              </a:rPr>
              <a:t>		</a:t>
            </a:r>
            <a:r>
              <a:rPr lang="da-DK" sz="1600" dirty="0"/>
              <a:t> Ja, pt havde en hjernelæsion</a:t>
            </a:r>
            <a:endParaRPr lang="da-DK" sz="1600" dirty="0">
              <a:solidFill>
                <a:schemeClr val="bg1"/>
              </a:solidFill>
              <a:highlight>
                <a:srgbClr val="FF0000"/>
              </a:highlight>
            </a:endParaRPr>
          </a:p>
          <a:p>
            <a:endParaRPr lang="da-DK" sz="1600" dirty="0">
              <a:solidFill>
                <a:schemeClr val="bg1"/>
              </a:solidFill>
              <a:highlight>
                <a:srgbClr val="FF0000"/>
              </a:highlight>
            </a:endParaRPr>
          </a:p>
          <a:p>
            <a:r>
              <a:rPr lang="da-DK" sz="1600" dirty="0"/>
              <a:t>Var pt i respirator?				</a:t>
            </a:r>
            <a:r>
              <a:rPr lang="da-DK" sz="1600" dirty="0">
                <a:solidFill>
                  <a:schemeClr val="bg1"/>
                </a:solidFill>
                <a:highlight>
                  <a:srgbClr val="0000FF"/>
                </a:highlight>
              </a:rPr>
              <a:t>BGDA0…BGDA02</a:t>
            </a:r>
            <a:r>
              <a:rPr lang="da-DK" sz="1600" dirty="0"/>
              <a:t>		</a:t>
            </a:r>
            <a:r>
              <a:rPr lang="da-DK" sz="1600" dirty="0">
                <a:solidFill>
                  <a:schemeClr val="bg1"/>
                </a:solidFill>
                <a:highlight>
                  <a:srgbClr val="FF0000"/>
                </a:highlight>
              </a:rPr>
              <a:t>AVAX02</a:t>
            </a:r>
            <a:r>
              <a:rPr lang="da-DK" sz="1600" dirty="0"/>
              <a:t>	Ja, pt var i respirator</a:t>
            </a:r>
            <a:endParaRPr lang="da-DK" sz="1600" dirty="0">
              <a:solidFill>
                <a:schemeClr val="bg1"/>
              </a:solidFill>
              <a:highlight>
                <a:srgbClr val="FF0000"/>
              </a:highlight>
            </a:endParaRPr>
          </a:p>
          <a:p>
            <a:endParaRPr lang="da-DK" sz="1600" dirty="0"/>
          </a:p>
          <a:p>
            <a:r>
              <a:rPr lang="da-DK" sz="1600" dirty="0"/>
              <a:t>Var patienten uden reaktioner?		</a:t>
            </a:r>
            <a:r>
              <a:rPr lang="da-DK" sz="1600" dirty="0">
                <a:solidFill>
                  <a:schemeClr val="bg1"/>
                </a:solidFill>
                <a:highlight>
                  <a:srgbClr val="0000FF"/>
                </a:highlight>
              </a:rPr>
              <a:t>DR940B</a:t>
            </a:r>
            <a:r>
              <a:rPr lang="da-DK" sz="1600" dirty="0"/>
              <a:t>		</a:t>
            </a:r>
            <a:r>
              <a:rPr lang="da-DK" sz="1600" dirty="0">
                <a:solidFill>
                  <a:schemeClr val="bg1"/>
                </a:solidFill>
                <a:highlight>
                  <a:srgbClr val="FF0000"/>
                </a:highlight>
              </a:rPr>
              <a:t>AVAX03</a:t>
            </a:r>
            <a:r>
              <a:rPr lang="da-DK" sz="1600" dirty="0"/>
              <a:t>		Ja, pt var reaktionsløs</a:t>
            </a:r>
            <a:endParaRPr lang="da-DK" sz="1600" dirty="0">
              <a:solidFill>
                <a:schemeClr val="bg1"/>
              </a:solidFill>
              <a:highlight>
                <a:srgbClr val="FF0000"/>
              </a:highlight>
            </a:endParaRPr>
          </a:p>
          <a:p>
            <a:endParaRPr lang="da-DK" sz="1600" dirty="0"/>
          </a:p>
          <a:p>
            <a:r>
              <a:rPr lang="da-DK" sz="1600" dirty="0"/>
              <a:t>Blev de pårørende informeret?		</a:t>
            </a:r>
            <a:r>
              <a:rPr lang="da-DK" sz="1600" dirty="0">
                <a:solidFill>
                  <a:schemeClr val="bg1"/>
                </a:solidFill>
                <a:highlight>
                  <a:srgbClr val="0000FF"/>
                </a:highlight>
              </a:rPr>
              <a:t>BVAA5A</a:t>
            </a:r>
            <a:r>
              <a:rPr lang="da-DK" sz="1600" dirty="0"/>
              <a:t>		</a:t>
            </a:r>
            <a:r>
              <a:rPr lang="da-DK" sz="1600" dirty="0">
                <a:solidFill>
                  <a:schemeClr val="bg1"/>
                </a:solidFill>
                <a:highlight>
                  <a:srgbClr val="0000FF"/>
                </a:highlight>
              </a:rPr>
              <a:t>AVAX04</a:t>
            </a:r>
            <a:r>
              <a:rPr lang="da-DK" sz="1600" dirty="0"/>
              <a:t>		Ja, pårørende blev spurgt</a:t>
            </a:r>
            <a:endParaRPr lang="da-DK" sz="1600" dirty="0">
              <a:solidFill>
                <a:schemeClr val="bg1"/>
              </a:solidFill>
              <a:highlight>
                <a:srgbClr val="0000FF"/>
              </a:highlight>
            </a:endParaRPr>
          </a:p>
          <a:p>
            <a:endParaRPr lang="da-DK" sz="1600" dirty="0"/>
          </a:p>
          <a:p>
            <a:r>
              <a:rPr lang="da-DK" sz="1600" dirty="0"/>
              <a:t>Blev patienten erklæret hjernedød?		</a:t>
            </a:r>
            <a:r>
              <a:rPr lang="da-DK" sz="1600" dirty="0">
                <a:solidFill>
                  <a:schemeClr val="bg1"/>
                </a:solidFill>
                <a:highlight>
                  <a:srgbClr val="0000FF"/>
                </a:highlight>
              </a:rPr>
              <a:t>DR991</a:t>
            </a:r>
            <a:r>
              <a:rPr lang="da-DK" sz="1600" dirty="0"/>
              <a:t>		</a:t>
            </a:r>
            <a:r>
              <a:rPr lang="da-DK" sz="1600" dirty="0">
                <a:solidFill>
                  <a:schemeClr val="bg1"/>
                </a:solidFill>
                <a:highlight>
                  <a:srgbClr val="FF0000"/>
                </a:highlight>
              </a:rPr>
              <a:t>AVAA01…AVAA16</a:t>
            </a:r>
            <a:r>
              <a:rPr lang="da-DK" sz="1600" dirty="0"/>
              <a:t>	Ja, pt blev diagnosticeret hjernedød</a:t>
            </a:r>
            <a:endParaRPr lang="da-DK" sz="1600" dirty="0">
              <a:solidFill>
                <a:schemeClr val="bg1"/>
              </a:solidFill>
              <a:highlight>
                <a:srgbClr val="FF0000"/>
              </a:highlight>
            </a:endParaRPr>
          </a:p>
          <a:p>
            <a:endParaRPr lang="da-DK" sz="1600" dirty="0"/>
          </a:p>
          <a:p>
            <a:r>
              <a:rPr lang="da-DK" sz="1600" dirty="0"/>
              <a:t>Blev der lavet a-grafi?			</a:t>
            </a:r>
            <a:r>
              <a:rPr lang="da-DK" sz="1600" dirty="0">
                <a:solidFill>
                  <a:schemeClr val="bg1"/>
                </a:solidFill>
                <a:highlight>
                  <a:srgbClr val="0000FF"/>
                </a:highlight>
              </a:rPr>
              <a:t>UXAB25…UXAA33</a:t>
            </a:r>
            <a:r>
              <a:rPr lang="da-DK" sz="1600" dirty="0"/>
              <a:t>		</a:t>
            </a:r>
            <a:r>
              <a:rPr lang="da-DK" sz="1600" dirty="0">
                <a:solidFill>
                  <a:schemeClr val="bg1"/>
                </a:solidFill>
                <a:highlight>
                  <a:srgbClr val="0000FF"/>
                </a:highlight>
              </a:rPr>
              <a:t>AVAX05</a:t>
            </a:r>
            <a:r>
              <a:rPr lang="da-DK" sz="1600" dirty="0"/>
              <a:t>	Nej, der blev ikke lavet a-grafi</a:t>
            </a:r>
            <a:endParaRPr lang="da-DK" sz="1600" dirty="0">
              <a:solidFill>
                <a:schemeClr val="bg1"/>
              </a:solidFill>
              <a:highlight>
                <a:srgbClr val="0000FF"/>
              </a:highlight>
            </a:endParaRPr>
          </a:p>
          <a:p>
            <a:endParaRPr lang="da-DK" sz="1600" dirty="0"/>
          </a:p>
          <a:p>
            <a:r>
              <a:rPr lang="da-DK" sz="1600" dirty="0"/>
              <a:t>Blev patienten kørt til operation?		</a:t>
            </a:r>
            <a:r>
              <a:rPr lang="da-DK" sz="1600" dirty="0">
                <a:highlight>
                  <a:srgbClr val="00FF00"/>
                </a:highlight>
              </a:rPr>
              <a:t>DONOR</a:t>
            </a:r>
            <a:r>
              <a:rPr lang="da-DK" sz="1600" dirty="0"/>
              <a:t>		</a:t>
            </a:r>
            <a:r>
              <a:rPr lang="da-DK" sz="1600" dirty="0">
                <a:solidFill>
                  <a:schemeClr val="bg1"/>
                </a:solidFill>
                <a:highlight>
                  <a:srgbClr val="FF0000"/>
                </a:highlight>
              </a:rPr>
              <a:t>AVAB01…AVAB13</a:t>
            </a:r>
            <a:r>
              <a:rPr lang="da-DK" sz="1600" dirty="0"/>
              <a:t>	Ja, pt blev donor</a:t>
            </a:r>
            <a:endParaRPr lang="da-DK" sz="1600" dirty="0">
              <a:solidFill>
                <a:schemeClr val="bg1"/>
              </a:solidFill>
              <a:highlight>
                <a:srgbClr val="FF0000"/>
              </a:highlight>
            </a:endParaRPr>
          </a:p>
        </p:txBody>
      </p:sp>
      <p:cxnSp>
        <p:nvCxnSpPr>
          <p:cNvPr id="6" name="Forbindelse: vinklet 5"/>
          <p:cNvCxnSpPr/>
          <p:nvPr/>
        </p:nvCxnSpPr>
        <p:spPr>
          <a:xfrm rot="16200000" flipH="1">
            <a:off x="5229498" y="1559198"/>
            <a:ext cx="5308" cy="49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p:nvCxnSpPr>
        <p:spPr>
          <a:xfrm>
            <a:off x="5231904" y="1556792"/>
            <a:ext cx="0"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flipH="1" flipV="1">
            <a:off x="5224130" y="2055628"/>
            <a:ext cx="7774" cy="50927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flipH="1">
            <a:off x="5224130" y="2564904"/>
            <a:ext cx="7775"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H="1" flipV="1">
            <a:off x="5217042" y="3062178"/>
            <a:ext cx="7088" cy="43883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 name="Lige forbindelse 22"/>
          <p:cNvCxnSpPr/>
          <p:nvPr/>
        </p:nvCxnSpPr>
        <p:spPr>
          <a:xfrm flipH="1" flipV="1">
            <a:off x="5245395" y="3508744"/>
            <a:ext cx="2794821" cy="496321"/>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Lige forbindelse 25"/>
          <p:cNvCxnSpPr/>
          <p:nvPr/>
        </p:nvCxnSpPr>
        <p:spPr>
          <a:xfrm flipH="1">
            <a:off x="5217042" y="3998282"/>
            <a:ext cx="2823174" cy="510838"/>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Tekstfelt 14"/>
          <p:cNvSpPr txBox="1"/>
          <p:nvPr/>
        </p:nvSpPr>
        <p:spPr>
          <a:xfrm>
            <a:off x="1703512" y="5301208"/>
            <a:ext cx="8280920" cy="523220"/>
          </a:xfrm>
          <a:prstGeom prst="rect">
            <a:avLst/>
          </a:prstGeom>
          <a:noFill/>
        </p:spPr>
        <p:txBody>
          <a:bodyPr wrap="square" rtlCol="0">
            <a:spAutoFit/>
          </a:bodyPr>
          <a:lstStyle/>
          <a:p>
            <a:r>
              <a:rPr lang="da-DK" dirty="0"/>
              <a:t>Korrekt udfyldt donorforløb uden a-grafi</a:t>
            </a:r>
          </a:p>
        </p:txBody>
      </p:sp>
      <p:sp>
        <p:nvSpPr>
          <p:cNvPr id="18" name="Titel 1"/>
          <p:cNvSpPr>
            <a:spLocks noGrp="1"/>
          </p:cNvSpPr>
          <p:nvPr>
            <p:ph type="title"/>
          </p:nvPr>
        </p:nvSpPr>
        <p:spPr>
          <a:xfrm>
            <a:off x="609600" y="216765"/>
            <a:ext cx="10972800" cy="706090"/>
          </a:xfrm>
        </p:spPr>
        <p:txBody>
          <a:bodyPr/>
          <a:lstStyle/>
          <a:p>
            <a:r>
              <a:rPr lang="da-DK" dirty="0" err="1"/>
              <a:t>Registrringer</a:t>
            </a:r>
            <a:endParaRPr lang="da-DK" dirty="0"/>
          </a:p>
        </p:txBody>
      </p:sp>
    </p:spTree>
    <p:extLst>
      <p:ext uri="{BB962C8B-B14F-4D97-AF65-F5344CB8AC3E}">
        <p14:creationId xmlns:p14="http://schemas.microsoft.com/office/powerpoint/2010/main" val="14965831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pPr>
              <a:defRPr/>
            </a:pPr>
            <a:endParaRPr lang="da-DK"/>
          </a:p>
        </p:txBody>
      </p:sp>
      <p:sp>
        <p:nvSpPr>
          <p:cNvPr id="4" name="Pladsholder til sidefod 3"/>
          <p:cNvSpPr>
            <a:spLocks noGrp="1"/>
          </p:cNvSpPr>
          <p:nvPr>
            <p:ph type="ftr" sz="quarter" idx="11"/>
          </p:nvPr>
        </p:nvSpPr>
        <p:spPr/>
        <p:txBody>
          <a:bodyPr/>
          <a:lstStyle/>
          <a:p>
            <a:pPr>
              <a:defRPr/>
            </a:pPr>
            <a:endParaRPr lang="da-DK"/>
          </a:p>
        </p:txBody>
      </p:sp>
      <p:sp>
        <p:nvSpPr>
          <p:cNvPr id="7" name="Tekstfelt 6"/>
          <p:cNvSpPr txBox="1"/>
          <p:nvPr/>
        </p:nvSpPr>
        <p:spPr>
          <a:xfrm>
            <a:off x="263352" y="1412776"/>
            <a:ext cx="11737304" cy="3293209"/>
          </a:xfrm>
          <a:prstGeom prst="rect">
            <a:avLst/>
          </a:prstGeom>
          <a:noFill/>
        </p:spPr>
        <p:txBody>
          <a:bodyPr wrap="square" rtlCol="0">
            <a:spAutoFit/>
          </a:bodyPr>
          <a:lstStyle/>
          <a:p>
            <a:r>
              <a:rPr lang="da-DK" sz="1600" dirty="0"/>
              <a:t>Havde pt en dødelig hjerneskade?		</a:t>
            </a:r>
            <a:r>
              <a:rPr lang="da-DK" sz="1600" dirty="0">
                <a:solidFill>
                  <a:schemeClr val="bg1"/>
                </a:solidFill>
                <a:highlight>
                  <a:srgbClr val="0000FF"/>
                </a:highlight>
              </a:rPr>
              <a:t>ZDW57</a:t>
            </a:r>
            <a:r>
              <a:rPr lang="da-DK" sz="1600" dirty="0"/>
              <a:t>		</a:t>
            </a:r>
            <a:r>
              <a:rPr lang="da-DK" sz="1600" dirty="0">
                <a:solidFill>
                  <a:schemeClr val="bg1"/>
                </a:solidFill>
                <a:highlight>
                  <a:srgbClr val="FF0000"/>
                </a:highlight>
              </a:rPr>
              <a:t>AVAX01</a:t>
            </a:r>
            <a:r>
              <a:rPr lang="da-DK" sz="1600" dirty="0">
                <a:solidFill>
                  <a:schemeClr val="bg1"/>
                </a:solidFill>
              </a:rPr>
              <a:t>		</a:t>
            </a:r>
            <a:r>
              <a:rPr lang="da-DK" sz="1600" dirty="0"/>
              <a:t> Ja, pt havde en hjernelæsion</a:t>
            </a:r>
            <a:endParaRPr lang="da-DK" sz="1600" dirty="0">
              <a:solidFill>
                <a:schemeClr val="bg1"/>
              </a:solidFill>
              <a:highlight>
                <a:srgbClr val="FF0000"/>
              </a:highlight>
            </a:endParaRPr>
          </a:p>
          <a:p>
            <a:endParaRPr lang="da-DK" sz="1600" dirty="0">
              <a:solidFill>
                <a:schemeClr val="bg1"/>
              </a:solidFill>
              <a:highlight>
                <a:srgbClr val="FF0000"/>
              </a:highlight>
            </a:endParaRPr>
          </a:p>
          <a:p>
            <a:r>
              <a:rPr lang="da-DK" sz="1600" dirty="0"/>
              <a:t>Var pt i respirator?				</a:t>
            </a:r>
            <a:r>
              <a:rPr lang="da-DK" sz="1600" dirty="0">
                <a:solidFill>
                  <a:schemeClr val="bg1"/>
                </a:solidFill>
                <a:highlight>
                  <a:srgbClr val="0000FF"/>
                </a:highlight>
              </a:rPr>
              <a:t>BGDA0…BGDA02</a:t>
            </a:r>
            <a:r>
              <a:rPr lang="da-DK" sz="1600" dirty="0"/>
              <a:t>		</a:t>
            </a:r>
            <a:r>
              <a:rPr lang="da-DK" sz="1600" dirty="0">
                <a:solidFill>
                  <a:schemeClr val="bg1"/>
                </a:solidFill>
                <a:highlight>
                  <a:srgbClr val="FF0000"/>
                </a:highlight>
              </a:rPr>
              <a:t>AVAX02</a:t>
            </a:r>
            <a:r>
              <a:rPr lang="da-DK" sz="1600" dirty="0"/>
              <a:t>	Ja, pt var i respirator</a:t>
            </a:r>
            <a:endParaRPr lang="da-DK" sz="1600" dirty="0">
              <a:solidFill>
                <a:schemeClr val="bg1"/>
              </a:solidFill>
              <a:highlight>
                <a:srgbClr val="FF0000"/>
              </a:highlight>
            </a:endParaRPr>
          </a:p>
          <a:p>
            <a:endParaRPr lang="da-DK" sz="1600" dirty="0"/>
          </a:p>
          <a:p>
            <a:r>
              <a:rPr lang="da-DK" sz="1600" dirty="0"/>
              <a:t>Var patienten uden reaktioner?		</a:t>
            </a:r>
            <a:r>
              <a:rPr lang="da-DK" sz="1600" dirty="0">
                <a:solidFill>
                  <a:schemeClr val="bg1"/>
                </a:solidFill>
                <a:highlight>
                  <a:srgbClr val="0000FF"/>
                </a:highlight>
              </a:rPr>
              <a:t>DR940B</a:t>
            </a:r>
            <a:r>
              <a:rPr lang="da-DK" sz="1600" dirty="0"/>
              <a:t>		</a:t>
            </a:r>
            <a:r>
              <a:rPr lang="da-DK" sz="1600" dirty="0">
                <a:solidFill>
                  <a:schemeClr val="bg1"/>
                </a:solidFill>
                <a:highlight>
                  <a:srgbClr val="FF0000"/>
                </a:highlight>
              </a:rPr>
              <a:t>AVAX03</a:t>
            </a:r>
            <a:r>
              <a:rPr lang="da-DK" sz="1600" dirty="0"/>
              <a:t>		Nej, pt var ikke reaktionsløs</a:t>
            </a:r>
          </a:p>
          <a:p>
            <a:endParaRPr lang="da-DK" sz="1600" dirty="0"/>
          </a:p>
          <a:p>
            <a:r>
              <a:rPr lang="da-DK" sz="1600" dirty="0"/>
              <a:t>Blev de pårørende informeret?		</a:t>
            </a:r>
            <a:r>
              <a:rPr lang="da-DK" sz="1600" dirty="0">
                <a:solidFill>
                  <a:schemeClr val="bg1"/>
                </a:solidFill>
                <a:highlight>
                  <a:srgbClr val="0000FF"/>
                </a:highlight>
              </a:rPr>
              <a:t>BVAA5A</a:t>
            </a:r>
            <a:r>
              <a:rPr lang="da-DK" sz="1600" dirty="0"/>
              <a:t>		</a:t>
            </a:r>
            <a:r>
              <a:rPr lang="da-DK" sz="1600" dirty="0">
                <a:solidFill>
                  <a:schemeClr val="bg1"/>
                </a:solidFill>
                <a:highlight>
                  <a:srgbClr val="0000FF"/>
                </a:highlight>
              </a:rPr>
              <a:t>AVAX04</a:t>
            </a:r>
            <a:r>
              <a:rPr lang="da-DK" sz="1600" dirty="0"/>
              <a:t>		Ja, pårørende blev spurgt</a:t>
            </a:r>
            <a:endParaRPr lang="da-DK" sz="1600" dirty="0">
              <a:solidFill>
                <a:schemeClr val="bg1"/>
              </a:solidFill>
              <a:highlight>
                <a:srgbClr val="0000FF"/>
              </a:highlight>
            </a:endParaRPr>
          </a:p>
          <a:p>
            <a:endParaRPr lang="da-DK" sz="1600" dirty="0"/>
          </a:p>
          <a:p>
            <a:r>
              <a:rPr lang="da-DK" sz="1600" dirty="0"/>
              <a:t>Blev patienten erklæret hjernedød?		</a:t>
            </a:r>
            <a:r>
              <a:rPr lang="da-DK" sz="1600" dirty="0">
                <a:solidFill>
                  <a:schemeClr val="bg1"/>
                </a:solidFill>
                <a:highlight>
                  <a:srgbClr val="0000FF"/>
                </a:highlight>
              </a:rPr>
              <a:t>DR991</a:t>
            </a:r>
            <a:r>
              <a:rPr lang="da-DK" sz="1600" dirty="0"/>
              <a:t>	</a:t>
            </a:r>
            <a:r>
              <a:rPr lang="da-DK" sz="1600"/>
              <a:t>	</a:t>
            </a:r>
            <a:r>
              <a:rPr lang="da-DK" sz="1600">
                <a:solidFill>
                  <a:schemeClr val="bg1"/>
                </a:solidFill>
                <a:highlight>
                  <a:srgbClr val="FF0000"/>
                </a:highlight>
              </a:rPr>
              <a:t>AVAA01…AVAA16</a:t>
            </a:r>
            <a:r>
              <a:rPr lang="da-DK" sz="1600"/>
              <a:t>	Ja, pt blev diagnosticeret hjernedød</a:t>
            </a:r>
            <a:endParaRPr lang="da-DK" sz="1600" dirty="0">
              <a:solidFill>
                <a:schemeClr val="bg1"/>
              </a:solidFill>
              <a:highlight>
                <a:srgbClr val="FF0000"/>
              </a:highlight>
            </a:endParaRPr>
          </a:p>
          <a:p>
            <a:endParaRPr lang="da-DK" sz="1600" dirty="0"/>
          </a:p>
          <a:p>
            <a:r>
              <a:rPr lang="da-DK" sz="1600" dirty="0"/>
              <a:t>Blev der lavet a-grafi?			</a:t>
            </a:r>
            <a:r>
              <a:rPr lang="da-DK" sz="1600" dirty="0">
                <a:solidFill>
                  <a:schemeClr val="bg1"/>
                </a:solidFill>
                <a:highlight>
                  <a:srgbClr val="0000FF"/>
                </a:highlight>
              </a:rPr>
              <a:t>UXAB25…UXAA33</a:t>
            </a:r>
            <a:r>
              <a:rPr lang="da-DK" sz="1600" dirty="0"/>
              <a:t>		</a:t>
            </a:r>
            <a:r>
              <a:rPr lang="da-DK" sz="1600" dirty="0">
                <a:solidFill>
                  <a:schemeClr val="bg1"/>
                </a:solidFill>
                <a:highlight>
                  <a:srgbClr val="0000FF"/>
                </a:highlight>
              </a:rPr>
              <a:t>AVAX05</a:t>
            </a:r>
          </a:p>
          <a:p>
            <a:endParaRPr lang="da-DK" sz="1600" dirty="0"/>
          </a:p>
          <a:p>
            <a:r>
              <a:rPr lang="da-DK" sz="1600" dirty="0"/>
              <a:t>Blev patienten kørt til operation?		</a:t>
            </a:r>
            <a:r>
              <a:rPr lang="da-DK" sz="1600" dirty="0">
                <a:highlight>
                  <a:srgbClr val="00FF00"/>
                </a:highlight>
              </a:rPr>
              <a:t>DONOR</a:t>
            </a:r>
            <a:r>
              <a:rPr lang="da-DK" sz="1600" dirty="0"/>
              <a:t>		</a:t>
            </a:r>
            <a:r>
              <a:rPr lang="da-DK" sz="1600" dirty="0">
                <a:solidFill>
                  <a:schemeClr val="bg1"/>
                </a:solidFill>
                <a:highlight>
                  <a:srgbClr val="FF0000"/>
                </a:highlight>
              </a:rPr>
              <a:t>AVAB01…AVAB13</a:t>
            </a:r>
          </a:p>
        </p:txBody>
      </p:sp>
      <p:cxnSp>
        <p:nvCxnSpPr>
          <p:cNvPr id="6" name="Forbindelse: vinklet 5"/>
          <p:cNvCxnSpPr/>
          <p:nvPr/>
        </p:nvCxnSpPr>
        <p:spPr>
          <a:xfrm rot="16200000" flipH="1">
            <a:off x="5229498" y="1559198"/>
            <a:ext cx="5308" cy="49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p:nvCxnSpPr>
        <p:spPr>
          <a:xfrm>
            <a:off x="5231904" y="1556792"/>
            <a:ext cx="0"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flipH="1" flipV="1">
            <a:off x="5224130" y="2055628"/>
            <a:ext cx="1951990" cy="50927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flipH="1">
            <a:off x="5224131" y="2564904"/>
            <a:ext cx="1951989"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H="1" flipV="1">
            <a:off x="5217042" y="3062178"/>
            <a:ext cx="2319118" cy="49632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Tekstfelt 14"/>
          <p:cNvSpPr txBox="1"/>
          <p:nvPr/>
        </p:nvSpPr>
        <p:spPr>
          <a:xfrm>
            <a:off x="1703512" y="5301208"/>
            <a:ext cx="8280920" cy="954107"/>
          </a:xfrm>
          <a:prstGeom prst="rect">
            <a:avLst/>
          </a:prstGeom>
          <a:noFill/>
        </p:spPr>
        <p:txBody>
          <a:bodyPr wrap="square" rtlCol="0">
            <a:spAutoFit/>
          </a:bodyPr>
          <a:lstStyle/>
          <a:p>
            <a:r>
              <a:rPr lang="da-DK" dirty="0"/>
              <a:t>Forkert udfyldt. </a:t>
            </a:r>
            <a:r>
              <a:rPr lang="da-DK" dirty="0" err="1"/>
              <a:t>Pt</a:t>
            </a:r>
            <a:r>
              <a:rPr lang="da-DK" dirty="0"/>
              <a:t> havde reaktioner og selvom pårørende blev spurgt skal dette ikke registreres</a:t>
            </a:r>
          </a:p>
        </p:txBody>
      </p:sp>
      <p:sp>
        <p:nvSpPr>
          <p:cNvPr id="18" name="Titel 1"/>
          <p:cNvSpPr>
            <a:spLocks noGrp="1"/>
          </p:cNvSpPr>
          <p:nvPr>
            <p:ph type="title"/>
          </p:nvPr>
        </p:nvSpPr>
        <p:spPr>
          <a:xfrm>
            <a:off x="609600" y="216765"/>
            <a:ext cx="10972800" cy="706090"/>
          </a:xfrm>
        </p:spPr>
        <p:txBody>
          <a:bodyPr/>
          <a:lstStyle/>
          <a:p>
            <a:r>
              <a:rPr lang="da-DK" dirty="0"/>
              <a:t>Logiske fejl</a:t>
            </a:r>
          </a:p>
        </p:txBody>
      </p:sp>
    </p:spTree>
    <p:extLst>
      <p:ext uri="{BB962C8B-B14F-4D97-AF65-F5344CB8AC3E}">
        <p14:creationId xmlns:p14="http://schemas.microsoft.com/office/powerpoint/2010/main" val="3399599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pPr>
              <a:defRPr/>
            </a:pPr>
            <a:endParaRPr lang="da-DK"/>
          </a:p>
        </p:txBody>
      </p:sp>
      <p:sp>
        <p:nvSpPr>
          <p:cNvPr id="4" name="Pladsholder til sidefod 3"/>
          <p:cNvSpPr>
            <a:spLocks noGrp="1"/>
          </p:cNvSpPr>
          <p:nvPr>
            <p:ph type="ftr" sz="quarter" idx="11"/>
          </p:nvPr>
        </p:nvSpPr>
        <p:spPr/>
        <p:txBody>
          <a:bodyPr/>
          <a:lstStyle/>
          <a:p>
            <a:pPr>
              <a:defRPr/>
            </a:pPr>
            <a:endParaRPr lang="da-DK"/>
          </a:p>
        </p:txBody>
      </p:sp>
      <p:sp>
        <p:nvSpPr>
          <p:cNvPr id="7" name="Tekstfelt 6"/>
          <p:cNvSpPr txBox="1"/>
          <p:nvPr/>
        </p:nvSpPr>
        <p:spPr>
          <a:xfrm>
            <a:off x="263352" y="1412776"/>
            <a:ext cx="11737304" cy="3293209"/>
          </a:xfrm>
          <a:prstGeom prst="rect">
            <a:avLst/>
          </a:prstGeom>
          <a:noFill/>
        </p:spPr>
        <p:txBody>
          <a:bodyPr wrap="square" rtlCol="0">
            <a:spAutoFit/>
          </a:bodyPr>
          <a:lstStyle/>
          <a:p>
            <a:r>
              <a:rPr lang="da-DK" sz="1600" dirty="0"/>
              <a:t>Havde pt en dødelig hjerneskade?		</a:t>
            </a:r>
            <a:r>
              <a:rPr lang="da-DK" sz="1600" dirty="0">
                <a:solidFill>
                  <a:schemeClr val="bg1"/>
                </a:solidFill>
                <a:highlight>
                  <a:srgbClr val="0000FF"/>
                </a:highlight>
              </a:rPr>
              <a:t>ZDW57</a:t>
            </a:r>
            <a:r>
              <a:rPr lang="da-DK" sz="1600" dirty="0"/>
              <a:t>		</a:t>
            </a:r>
            <a:r>
              <a:rPr lang="da-DK" sz="1600" dirty="0">
                <a:solidFill>
                  <a:schemeClr val="bg1"/>
                </a:solidFill>
                <a:highlight>
                  <a:srgbClr val="FF0000"/>
                </a:highlight>
              </a:rPr>
              <a:t>AVAX01</a:t>
            </a:r>
            <a:r>
              <a:rPr lang="da-DK" sz="1600" dirty="0">
                <a:solidFill>
                  <a:schemeClr val="bg1"/>
                </a:solidFill>
              </a:rPr>
              <a:t>		</a:t>
            </a:r>
            <a:r>
              <a:rPr lang="da-DK" sz="1600" dirty="0"/>
              <a:t> Ja, pt havde en hjernelæsion</a:t>
            </a:r>
            <a:endParaRPr lang="da-DK" sz="1600" dirty="0">
              <a:solidFill>
                <a:schemeClr val="bg1"/>
              </a:solidFill>
              <a:highlight>
                <a:srgbClr val="FF0000"/>
              </a:highlight>
            </a:endParaRPr>
          </a:p>
          <a:p>
            <a:endParaRPr lang="da-DK" sz="1600" dirty="0">
              <a:solidFill>
                <a:schemeClr val="bg1"/>
              </a:solidFill>
              <a:highlight>
                <a:srgbClr val="FF0000"/>
              </a:highlight>
            </a:endParaRPr>
          </a:p>
          <a:p>
            <a:r>
              <a:rPr lang="da-DK" sz="1600" dirty="0"/>
              <a:t>Var pt i respirator?				</a:t>
            </a:r>
            <a:r>
              <a:rPr lang="da-DK" sz="1600" dirty="0">
                <a:solidFill>
                  <a:schemeClr val="bg1"/>
                </a:solidFill>
                <a:highlight>
                  <a:srgbClr val="0000FF"/>
                </a:highlight>
              </a:rPr>
              <a:t>BGDA0…BGDA02</a:t>
            </a:r>
            <a:r>
              <a:rPr lang="da-DK" sz="1600" dirty="0"/>
              <a:t>		</a:t>
            </a:r>
            <a:r>
              <a:rPr lang="da-DK" sz="1600" dirty="0">
                <a:solidFill>
                  <a:schemeClr val="bg1"/>
                </a:solidFill>
                <a:highlight>
                  <a:srgbClr val="FF0000"/>
                </a:highlight>
              </a:rPr>
              <a:t>AVAX02</a:t>
            </a:r>
            <a:r>
              <a:rPr lang="da-DK" sz="1600" dirty="0"/>
              <a:t>	Ja, pt var i respirator</a:t>
            </a:r>
            <a:endParaRPr lang="da-DK" sz="1600" dirty="0">
              <a:solidFill>
                <a:schemeClr val="bg1"/>
              </a:solidFill>
              <a:highlight>
                <a:srgbClr val="FF0000"/>
              </a:highlight>
            </a:endParaRPr>
          </a:p>
          <a:p>
            <a:endParaRPr lang="da-DK" sz="1600" dirty="0"/>
          </a:p>
          <a:p>
            <a:r>
              <a:rPr lang="da-DK" sz="1600" dirty="0"/>
              <a:t>Var patienten uden reaktioner?		</a:t>
            </a:r>
            <a:r>
              <a:rPr lang="da-DK" sz="1600" dirty="0">
                <a:solidFill>
                  <a:schemeClr val="bg1"/>
                </a:solidFill>
                <a:highlight>
                  <a:srgbClr val="0000FF"/>
                </a:highlight>
              </a:rPr>
              <a:t>DR940B</a:t>
            </a:r>
            <a:r>
              <a:rPr lang="da-DK" sz="1600" dirty="0"/>
              <a:t>		</a:t>
            </a:r>
            <a:r>
              <a:rPr lang="da-DK" sz="1600" dirty="0">
                <a:solidFill>
                  <a:schemeClr val="bg1"/>
                </a:solidFill>
                <a:highlight>
                  <a:srgbClr val="FF0000"/>
                </a:highlight>
              </a:rPr>
              <a:t>AVAX03</a:t>
            </a:r>
            <a:r>
              <a:rPr lang="da-DK" sz="1600" dirty="0"/>
              <a:t>		Ja, pt var reaktionsløs</a:t>
            </a:r>
            <a:endParaRPr lang="da-DK" sz="1600" dirty="0">
              <a:solidFill>
                <a:schemeClr val="bg1"/>
              </a:solidFill>
              <a:highlight>
                <a:srgbClr val="FF0000"/>
              </a:highlight>
            </a:endParaRPr>
          </a:p>
          <a:p>
            <a:endParaRPr lang="da-DK" sz="1600" dirty="0"/>
          </a:p>
          <a:p>
            <a:r>
              <a:rPr lang="da-DK" sz="1600" dirty="0"/>
              <a:t>Blev de pårørende informeret?		</a:t>
            </a:r>
            <a:r>
              <a:rPr lang="da-DK" sz="1600" dirty="0">
                <a:solidFill>
                  <a:schemeClr val="bg1"/>
                </a:solidFill>
                <a:highlight>
                  <a:srgbClr val="0000FF"/>
                </a:highlight>
              </a:rPr>
              <a:t>BVAA5A</a:t>
            </a:r>
            <a:r>
              <a:rPr lang="da-DK" sz="1600" dirty="0"/>
              <a:t>		</a:t>
            </a:r>
            <a:r>
              <a:rPr lang="da-DK" sz="1600" dirty="0">
                <a:solidFill>
                  <a:schemeClr val="bg1"/>
                </a:solidFill>
                <a:highlight>
                  <a:srgbClr val="0000FF"/>
                </a:highlight>
              </a:rPr>
              <a:t>AVAX04</a:t>
            </a:r>
          </a:p>
          <a:p>
            <a:endParaRPr lang="da-DK" sz="1600" dirty="0"/>
          </a:p>
          <a:p>
            <a:r>
              <a:rPr lang="da-DK" sz="1600" dirty="0"/>
              <a:t>Blev patienten erklæret hjernedød?		</a:t>
            </a:r>
            <a:r>
              <a:rPr lang="da-DK" sz="1600" dirty="0">
                <a:solidFill>
                  <a:schemeClr val="bg1"/>
                </a:solidFill>
                <a:highlight>
                  <a:srgbClr val="0000FF"/>
                </a:highlight>
              </a:rPr>
              <a:t>DR991</a:t>
            </a:r>
            <a:r>
              <a:rPr lang="da-DK" sz="1600" dirty="0"/>
              <a:t>		</a:t>
            </a:r>
            <a:r>
              <a:rPr lang="da-DK" sz="1600" dirty="0">
                <a:solidFill>
                  <a:schemeClr val="bg1"/>
                </a:solidFill>
                <a:highlight>
                  <a:srgbClr val="FF0000"/>
                </a:highlight>
              </a:rPr>
              <a:t>AVAA01…AVAA16</a:t>
            </a:r>
            <a:r>
              <a:rPr lang="da-DK" sz="1600" dirty="0"/>
              <a:t>	Ja, pt blev diagnosticeret hjernedød</a:t>
            </a:r>
            <a:endParaRPr lang="da-DK" sz="1600" dirty="0">
              <a:solidFill>
                <a:schemeClr val="bg1"/>
              </a:solidFill>
              <a:highlight>
                <a:srgbClr val="FF0000"/>
              </a:highlight>
            </a:endParaRPr>
          </a:p>
          <a:p>
            <a:endParaRPr lang="da-DK" sz="1600" dirty="0"/>
          </a:p>
          <a:p>
            <a:r>
              <a:rPr lang="da-DK" sz="1600" dirty="0"/>
              <a:t>Blev der lavet a-grafi?			</a:t>
            </a:r>
            <a:r>
              <a:rPr lang="da-DK" sz="1600" dirty="0">
                <a:solidFill>
                  <a:schemeClr val="bg1"/>
                </a:solidFill>
                <a:highlight>
                  <a:srgbClr val="0000FF"/>
                </a:highlight>
              </a:rPr>
              <a:t>UXAB25…UXAA33</a:t>
            </a:r>
            <a:r>
              <a:rPr lang="da-DK" sz="1600" dirty="0"/>
              <a:t>		</a:t>
            </a:r>
            <a:r>
              <a:rPr lang="da-DK" sz="1600" dirty="0">
                <a:solidFill>
                  <a:schemeClr val="bg1"/>
                </a:solidFill>
                <a:highlight>
                  <a:srgbClr val="0000FF"/>
                </a:highlight>
              </a:rPr>
              <a:t>AVAX05</a:t>
            </a:r>
            <a:r>
              <a:rPr lang="da-DK" sz="1600" dirty="0"/>
              <a:t>	Nej, der blev ikke lavet a-grafi</a:t>
            </a:r>
            <a:endParaRPr lang="da-DK" sz="1600" dirty="0">
              <a:solidFill>
                <a:schemeClr val="bg1"/>
              </a:solidFill>
              <a:highlight>
                <a:srgbClr val="0000FF"/>
              </a:highlight>
            </a:endParaRPr>
          </a:p>
          <a:p>
            <a:endParaRPr lang="da-DK" sz="1600" dirty="0"/>
          </a:p>
          <a:p>
            <a:r>
              <a:rPr lang="da-DK" sz="1600" dirty="0"/>
              <a:t>Blev patienten kørt til operation?		</a:t>
            </a:r>
            <a:r>
              <a:rPr lang="da-DK" sz="1600" dirty="0">
                <a:highlight>
                  <a:srgbClr val="00FF00"/>
                </a:highlight>
              </a:rPr>
              <a:t>DONOR</a:t>
            </a:r>
            <a:r>
              <a:rPr lang="da-DK" sz="1600" dirty="0"/>
              <a:t>		</a:t>
            </a:r>
            <a:r>
              <a:rPr lang="da-DK" sz="1600" dirty="0">
                <a:solidFill>
                  <a:schemeClr val="bg1"/>
                </a:solidFill>
                <a:highlight>
                  <a:srgbClr val="FF0000"/>
                </a:highlight>
              </a:rPr>
              <a:t>AVAB01…AVAB13</a:t>
            </a:r>
            <a:r>
              <a:rPr lang="da-DK" sz="1600" dirty="0"/>
              <a:t>	Ja, pt blev donor</a:t>
            </a:r>
            <a:endParaRPr lang="da-DK" sz="1600" dirty="0">
              <a:solidFill>
                <a:schemeClr val="bg1"/>
              </a:solidFill>
              <a:highlight>
                <a:srgbClr val="FF0000"/>
              </a:highlight>
            </a:endParaRPr>
          </a:p>
        </p:txBody>
      </p:sp>
      <p:cxnSp>
        <p:nvCxnSpPr>
          <p:cNvPr id="6" name="Forbindelse: vinklet 5"/>
          <p:cNvCxnSpPr/>
          <p:nvPr/>
        </p:nvCxnSpPr>
        <p:spPr>
          <a:xfrm rot="16200000" flipH="1">
            <a:off x="5229498" y="1559198"/>
            <a:ext cx="5308" cy="49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p:nvCxnSpPr>
        <p:spPr>
          <a:xfrm>
            <a:off x="5231904" y="1556792"/>
            <a:ext cx="0"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flipH="1" flipV="1">
            <a:off x="5224130" y="2055628"/>
            <a:ext cx="7774" cy="50927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 name="Lige forbindelse 22"/>
          <p:cNvCxnSpPr/>
          <p:nvPr/>
        </p:nvCxnSpPr>
        <p:spPr>
          <a:xfrm flipH="1" flipV="1">
            <a:off x="5245395" y="3508744"/>
            <a:ext cx="2794821" cy="496321"/>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Lige forbindelse 25"/>
          <p:cNvCxnSpPr/>
          <p:nvPr/>
        </p:nvCxnSpPr>
        <p:spPr>
          <a:xfrm flipH="1">
            <a:off x="5217042" y="3998282"/>
            <a:ext cx="2823174" cy="510838"/>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5" name="Tekstfelt 14"/>
          <p:cNvSpPr txBox="1"/>
          <p:nvPr/>
        </p:nvSpPr>
        <p:spPr>
          <a:xfrm>
            <a:off x="1703512" y="5301208"/>
            <a:ext cx="8280920" cy="954107"/>
          </a:xfrm>
          <a:prstGeom prst="rect">
            <a:avLst/>
          </a:prstGeom>
          <a:noFill/>
        </p:spPr>
        <p:txBody>
          <a:bodyPr wrap="square" rtlCol="0">
            <a:spAutoFit/>
          </a:bodyPr>
          <a:lstStyle/>
          <a:p>
            <a:r>
              <a:rPr lang="da-DK" dirty="0"/>
              <a:t>Forkert udfyldt donorforløb. Manglende registrering af pårørende forespørgsel</a:t>
            </a:r>
          </a:p>
        </p:txBody>
      </p:sp>
      <p:sp>
        <p:nvSpPr>
          <p:cNvPr id="16" name="Titel 1"/>
          <p:cNvSpPr>
            <a:spLocks noGrp="1"/>
          </p:cNvSpPr>
          <p:nvPr>
            <p:ph type="title"/>
          </p:nvPr>
        </p:nvSpPr>
        <p:spPr>
          <a:xfrm>
            <a:off x="609600" y="216765"/>
            <a:ext cx="10972800" cy="706090"/>
          </a:xfrm>
        </p:spPr>
        <p:txBody>
          <a:bodyPr/>
          <a:lstStyle/>
          <a:p>
            <a:r>
              <a:rPr lang="da-DK" dirty="0"/>
              <a:t>Logiske fejl</a:t>
            </a:r>
          </a:p>
        </p:txBody>
      </p:sp>
    </p:spTree>
    <p:extLst>
      <p:ext uri="{BB962C8B-B14F-4D97-AF65-F5344CB8AC3E}">
        <p14:creationId xmlns:p14="http://schemas.microsoft.com/office/powerpoint/2010/main" val="4006671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0000"/>
          </a:bodyPr>
          <a:lstStyle/>
          <a:p>
            <a:r>
              <a:rPr lang="da-DK" altLang="da-DK" dirty="0">
                <a:latin typeface="Arial" panose="020B0604020202020204" pitchFamily="34" charset="0"/>
                <a:cs typeface="Arial" panose="020B0604020202020204" pitchFamily="34" charset="0"/>
              </a:rPr>
              <a:t/>
            </a:r>
            <a:br>
              <a:rPr lang="da-DK" altLang="da-DK" dirty="0">
                <a:latin typeface="Arial" panose="020B0604020202020204" pitchFamily="34" charset="0"/>
                <a:cs typeface="Arial" panose="020B0604020202020204" pitchFamily="34" charset="0"/>
              </a:rPr>
            </a:br>
            <a:r>
              <a:rPr lang="da-DK" altLang="da-DK" dirty="0">
                <a:latin typeface="Arial" panose="020B0604020202020204" pitchFamily="34" charset="0"/>
                <a:cs typeface="Arial" panose="020B0604020202020204" pitchFamily="34" charset="0"/>
              </a:rPr>
              <a:t>Stemmer registreringen overens med virkeligheden?</a:t>
            </a:r>
            <a:br>
              <a:rPr lang="da-DK" altLang="da-DK" dirty="0">
                <a:latin typeface="Arial" panose="020B0604020202020204" pitchFamily="34" charset="0"/>
                <a:cs typeface="Arial" panose="020B0604020202020204" pitchFamily="34" charset="0"/>
              </a:rPr>
            </a:br>
            <a:endParaRPr lang="da-DK" altLang="da-DK" dirty="0">
              <a:latin typeface="Arial" panose="020B0604020202020204" pitchFamily="34" charset="0"/>
              <a:cs typeface="Arial" panose="020B0604020202020204" pitchFamily="34" charset="0"/>
            </a:endParaRPr>
          </a:p>
        </p:txBody>
      </p:sp>
      <p:sp>
        <p:nvSpPr>
          <p:cNvPr id="92167" name="Rectangle 7"/>
          <p:cNvSpPr>
            <a:spLocks noGrp="1"/>
          </p:cNvSpPr>
          <p:nvPr>
            <p:ph idx="1"/>
          </p:nvPr>
        </p:nvSpPr>
        <p:spPr>
          <a:xfrm>
            <a:off x="623392" y="1916832"/>
            <a:ext cx="10972800" cy="4392488"/>
          </a:xfrm>
        </p:spPr>
        <p:txBody>
          <a:bodyPr/>
          <a:lstStyle/>
          <a:p>
            <a:r>
              <a:rPr lang="da-DK" altLang="da-DK" dirty="0">
                <a:latin typeface="Arial" panose="020B0604020202020204" pitchFamily="34" charset="0"/>
                <a:cs typeface="Arial" panose="020B0604020202020204" pitchFamily="34" charset="0"/>
              </a:rPr>
              <a:t>Det er vigtigt at data stemmer overens </a:t>
            </a:r>
          </a:p>
          <a:p>
            <a:r>
              <a:rPr lang="da-DK" altLang="da-DK" dirty="0">
                <a:latin typeface="Arial" panose="020B0604020202020204" pitchFamily="34" charset="0"/>
                <a:cs typeface="Arial" panose="020B0604020202020204" pitchFamily="34" charset="0"/>
              </a:rPr>
              <a:t>med det der er sket i det enkelte forløb </a:t>
            </a:r>
          </a:p>
          <a:p>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Det kan vi tjekke op på ved at gå ind i patientens journal</a:t>
            </a:r>
          </a:p>
          <a:p>
            <a:pPr lvl="1"/>
            <a:r>
              <a:rPr lang="da-DK" altLang="da-DK" dirty="0">
                <a:solidFill>
                  <a:srgbClr val="1D1D1B"/>
                </a:solidFill>
                <a:latin typeface="Arial" panose="020B0604020202020204" pitchFamily="34" charset="0"/>
                <a:cs typeface="Arial" panose="020B0604020202020204" pitchFamily="34" charset="0"/>
              </a:rPr>
              <a:t>Patientgruppen for </a:t>
            </a:r>
            <a:r>
              <a:rPr lang="da-DK" altLang="da-DK" dirty="0" err="1">
                <a:solidFill>
                  <a:srgbClr val="1D1D1B"/>
                </a:solidFill>
                <a:latin typeface="Arial" panose="020B0604020202020204" pitchFamily="34" charset="0"/>
                <a:cs typeface="Arial" panose="020B0604020202020204" pitchFamily="34" charset="0"/>
              </a:rPr>
              <a:t>donordetektion</a:t>
            </a:r>
            <a:endParaRPr lang="da-DK" altLang="da-DK" dirty="0">
              <a:solidFill>
                <a:srgbClr val="1D1D1B"/>
              </a:solidFill>
              <a:latin typeface="Arial" panose="020B0604020202020204" pitchFamily="34" charset="0"/>
              <a:cs typeface="Arial" panose="020B0604020202020204" pitchFamily="34" charset="0"/>
            </a:endParaRPr>
          </a:p>
          <a:p>
            <a:pPr lvl="1"/>
            <a:r>
              <a:rPr lang="da-DK" altLang="da-DK" dirty="0">
                <a:solidFill>
                  <a:srgbClr val="1D1D1B"/>
                </a:solidFill>
                <a:latin typeface="Arial" panose="020B0604020202020204" pitchFamily="34" charset="0"/>
                <a:cs typeface="Arial" panose="020B0604020202020204" pitchFamily="34" charset="0"/>
              </a:rPr>
              <a:t>Potentielle donorer</a:t>
            </a:r>
          </a:p>
        </p:txBody>
      </p:sp>
    </p:spTree>
    <p:extLst>
      <p:ext uri="{BB962C8B-B14F-4D97-AF65-F5344CB8AC3E}">
        <p14:creationId xmlns:p14="http://schemas.microsoft.com/office/powerpoint/2010/main" val="3412635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pPr>
              <a:defRPr/>
            </a:pPr>
            <a:endParaRPr lang="da-DK"/>
          </a:p>
        </p:txBody>
      </p:sp>
      <p:sp>
        <p:nvSpPr>
          <p:cNvPr id="4" name="Pladsholder til sidefod 3"/>
          <p:cNvSpPr>
            <a:spLocks noGrp="1"/>
          </p:cNvSpPr>
          <p:nvPr>
            <p:ph type="ftr" sz="quarter" idx="11"/>
          </p:nvPr>
        </p:nvSpPr>
        <p:spPr/>
        <p:txBody>
          <a:bodyPr/>
          <a:lstStyle/>
          <a:p>
            <a:pPr>
              <a:defRPr/>
            </a:pPr>
            <a:endParaRPr lang="da-DK"/>
          </a:p>
        </p:txBody>
      </p:sp>
      <p:sp>
        <p:nvSpPr>
          <p:cNvPr id="7" name="Tekstfelt 6"/>
          <p:cNvSpPr txBox="1"/>
          <p:nvPr/>
        </p:nvSpPr>
        <p:spPr>
          <a:xfrm>
            <a:off x="263352" y="1412776"/>
            <a:ext cx="11737304" cy="3293209"/>
          </a:xfrm>
          <a:prstGeom prst="rect">
            <a:avLst/>
          </a:prstGeom>
          <a:noFill/>
        </p:spPr>
        <p:txBody>
          <a:bodyPr wrap="square" rtlCol="0">
            <a:spAutoFit/>
          </a:bodyPr>
          <a:lstStyle/>
          <a:p>
            <a:r>
              <a:rPr lang="da-DK" sz="1600" dirty="0"/>
              <a:t>Havde pt en dødelig hjerneskade?		</a:t>
            </a:r>
            <a:r>
              <a:rPr lang="da-DK" sz="1600" dirty="0">
                <a:solidFill>
                  <a:schemeClr val="bg1"/>
                </a:solidFill>
                <a:highlight>
                  <a:srgbClr val="0000FF"/>
                </a:highlight>
              </a:rPr>
              <a:t>ZDW57</a:t>
            </a:r>
            <a:r>
              <a:rPr lang="da-DK" sz="1600" dirty="0"/>
              <a:t>		</a:t>
            </a:r>
            <a:r>
              <a:rPr lang="da-DK" sz="1600" dirty="0">
                <a:solidFill>
                  <a:schemeClr val="bg1"/>
                </a:solidFill>
                <a:highlight>
                  <a:srgbClr val="FF0000"/>
                </a:highlight>
              </a:rPr>
              <a:t>AVAX01</a:t>
            </a:r>
            <a:r>
              <a:rPr lang="da-DK" sz="1600" dirty="0">
                <a:solidFill>
                  <a:schemeClr val="bg1"/>
                </a:solidFill>
              </a:rPr>
              <a:t>		</a:t>
            </a:r>
            <a:r>
              <a:rPr lang="da-DK" sz="1600" dirty="0"/>
              <a:t> Ja, pt havde en hjernelæsion</a:t>
            </a:r>
            <a:endParaRPr lang="da-DK" sz="1600" dirty="0">
              <a:solidFill>
                <a:schemeClr val="bg1"/>
              </a:solidFill>
              <a:highlight>
                <a:srgbClr val="FF0000"/>
              </a:highlight>
            </a:endParaRPr>
          </a:p>
          <a:p>
            <a:endParaRPr lang="da-DK" sz="1600" dirty="0">
              <a:solidFill>
                <a:schemeClr val="bg1"/>
              </a:solidFill>
              <a:highlight>
                <a:srgbClr val="FF0000"/>
              </a:highlight>
            </a:endParaRPr>
          </a:p>
          <a:p>
            <a:r>
              <a:rPr lang="da-DK" sz="1600" dirty="0"/>
              <a:t>Var pt i respirator?				</a:t>
            </a:r>
            <a:r>
              <a:rPr lang="da-DK" sz="1600" dirty="0">
                <a:solidFill>
                  <a:schemeClr val="bg1"/>
                </a:solidFill>
                <a:highlight>
                  <a:srgbClr val="0000FF"/>
                </a:highlight>
              </a:rPr>
              <a:t>BGDA0…BGDA02</a:t>
            </a:r>
            <a:r>
              <a:rPr lang="da-DK" sz="1600" dirty="0"/>
              <a:t>		</a:t>
            </a:r>
            <a:r>
              <a:rPr lang="da-DK" sz="1600" dirty="0">
                <a:solidFill>
                  <a:schemeClr val="bg1"/>
                </a:solidFill>
                <a:highlight>
                  <a:srgbClr val="FF0000"/>
                </a:highlight>
              </a:rPr>
              <a:t>AVAX02</a:t>
            </a:r>
            <a:r>
              <a:rPr lang="da-DK" sz="1600" dirty="0"/>
              <a:t>	Ja, pt var i respirator</a:t>
            </a:r>
            <a:endParaRPr lang="da-DK" sz="1600" dirty="0">
              <a:solidFill>
                <a:schemeClr val="bg1"/>
              </a:solidFill>
              <a:highlight>
                <a:srgbClr val="FF0000"/>
              </a:highlight>
            </a:endParaRPr>
          </a:p>
          <a:p>
            <a:endParaRPr lang="da-DK" sz="1600" dirty="0"/>
          </a:p>
          <a:p>
            <a:r>
              <a:rPr lang="da-DK" sz="1600" dirty="0"/>
              <a:t>Var patienten uden reaktioner?		</a:t>
            </a:r>
            <a:r>
              <a:rPr lang="da-DK" sz="1600" dirty="0">
                <a:solidFill>
                  <a:schemeClr val="bg1"/>
                </a:solidFill>
                <a:highlight>
                  <a:srgbClr val="0000FF"/>
                </a:highlight>
              </a:rPr>
              <a:t>DR940B</a:t>
            </a:r>
            <a:r>
              <a:rPr lang="da-DK" sz="1600" dirty="0"/>
              <a:t>		</a:t>
            </a:r>
            <a:r>
              <a:rPr lang="da-DK" sz="1600" dirty="0">
                <a:solidFill>
                  <a:schemeClr val="bg1"/>
                </a:solidFill>
                <a:highlight>
                  <a:srgbClr val="FF0000"/>
                </a:highlight>
              </a:rPr>
              <a:t>AVAX03</a:t>
            </a:r>
            <a:r>
              <a:rPr lang="da-DK" sz="1600" dirty="0"/>
              <a:t>		Ja, pt var reaktionsløs</a:t>
            </a:r>
            <a:endParaRPr lang="da-DK" sz="1600" dirty="0">
              <a:solidFill>
                <a:schemeClr val="bg1"/>
              </a:solidFill>
              <a:highlight>
                <a:srgbClr val="FF0000"/>
              </a:highlight>
            </a:endParaRPr>
          </a:p>
          <a:p>
            <a:endParaRPr lang="da-DK" sz="1600" dirty="0"/>
          </a:p>
          <a:p>
            <a:r>
              <a:rPr lang="da-DK" sz="1600" dirty="0"/>
              <a:t>Blev de pårørende informeret?		</a:t>
            </a:r>
            <a:r>
              <a:rPr lang="da-DK" sz="1600" dirty="0">
                <a:solidFill>
                  <a:schemeClr val="bg1"/>
                </a:solidFill>
                <a:highlight>
                  <a:srgbClr val="0000FF"/>
                </a:highlight>
              </a:rPr>
              <a:t>BVAA5A</a:t>
            </a:r>
            <a:r>
              <a:rPr lang="da-DK" sz="1600" dirty="0"/>
              <a:t>		</a:t>
            </a:r>
            <a:r>
              <a:rPr lang="da-DK" sz="1600" dirty="0">
                <a:solidFill>
                  <a:schemeClr val="bg1"/>
                </a:solidFill>
                <a:highlight>
                  <a:srgbClr val="0000FF"/>
                </a:highlight>
              </a:rPr>
              <a:t>AVAX04</a:t>
            </a:r>
            <a:r>
              <a:rPr lang="da-DK" sz="1600" dirty="0"/>
              <a:t>		Ja, pårørende blev spurgt</a:t>
            </a:r>
            <a:endParaRPr lang="da-DK" sz="1600" dirty="0">
              <a:solidFill>
                <a:schemeClr val="bg1"/>
              </a:solidFill>
              <a:highlight>
                <a:srgbClr val="0000FF"/>
              </a:highlight>
            </a:endParaRPr>
          </a:p>
          <a:p>
            <a:endParaRPr lang="da-DK" sz="1600" dirty="0"/>
          </a:p>
          <a:p>
            <a:r>
              <a:rPr lang="da-DK" sz="1600" dirty="0"/>
              <a:t>Blev patienten erklæret hjernedød?		</a:t>
            </a:r>
            <a:r>
              <a:rPr lang="da-DK" sz="1600" dirty="0">
                <a:solidFill>
                  <a:schemeClr val="bg1"/>
                </a:solidFill>
                <a:highlight>
                  <a:srgbClr val="0000FF"/>
                </a:highlight>
              </a:rPr>
              <a:t>DR991</a:t>
            </a:r>
            <a:r>
              <a:rPr lang="da-DK" sz="1600" dirty="0"/>
              <a:t>		</a:t>
            </a:r>
            <a:r>
              <a:rPr lang="da-DK" sz="1600" dirty="0">
                <a:solidFill>
                  <a:schemeClr val="bg1"/>
                </a:solidFill>
                <a:highlight>
                  <a:srgbClr val="FF0000"/>
                </a:highlight>
              </a:rPr>
              <a:t>AVAA01…AVAA16</a:t>
            </a:r>
            <a:r>
              <a:rPr lang="da-DK" sz="1600" dirty="0"/>
              <a:t>	Nej, de pårørende sagde nej</a:t>
            </a:r>
          </a:p>
          <a:p>
            <a:endParaRPr lang="da-DK" sz="1600" dirty="0"/>
          </a:p>
          <a:p>
            <a:r>
              <a:rPr lang="da-DK" sz="1600" dirty="0"/>
              <a:t>Blev der lavet a-grafi?			</a:t>
            </a:r>
            <a:r>
              <a:rPr lang="da-DK" sz="1600" dirty="0">
                <a:solidFill>
                  <a:schemeClr val="bg1"/>
                </a:solidFill>
                <a:highlight>
                  <a:srgbClr val="0000FF"/>
                </a:highlight>
              </a:rPr>
              <a:t>UXAB25…UXAA33</a:t>
            </a:r>
            <a:r>
              <a:rPr lang="da-DK" sz="1600" dirty="0"/>
              <a:t>		</a:t>
            </a:r>
            <a:r>
              <a:rPr lang="da-DK" sz="1600" dirty="0">
                <a:solidFill>
                  <a:schemeClr val="bg1"/>
                </a:solidFill>
                <a:highlight>
                  <a:srgbClr val="0000FF"/>
                </a:highlight>
              </a:rPr>
              <a:t>AVAX05</a:t>
            </a:r>
          </a:p>
          <a:p>
            <a:endParaRPr lang="da-DK" sz="1600" dirty="0"/>
          </a:p>
          <a:p>
            <a:r>
              <a:rPr lang="da-DK" sz="1600" dirty="0"/>
              <a:t>Blev patienten kørt til operation?		</a:t>
            </a:r>
            <a:r>
              <a:rPr lang="da-DK" sz="1600" dirty="0">
                <a:highlight>
                  <a:srgbClr val="00FF00"/>
                </a:highlight>
              </a:rPr>
              <a:t>DONOR</a:t>
            </a:r>
            <a:r>
              <a:rPr lang="da-DK" sz="1600" dirty="0"/>
              <a:t>		</a:t>
            </a:r>
            <a:r>
              <a:rPr lang="da-DK" sz="1600" dirty="0">
                <a:solidFill>
                  <a:schemeClr val="bg1"/>
                </a:solidFill>
                <a:highlight>
                  <a:srgbClr val="FF0000"/>
                </a:highlight>
              </a:rPr>
              <a:t>AVAB01…AVAB13</a:t>
            </a:r>
          </a:p>
        </p:txBody>
      </p:sp>
      <p:cxnSp>
        <p:nvCxnSpPr>
          <p:cNvPr id="6" name="Forbindelse: vinklet 5"/>
          <p:cNvCxnSpPr/>
          <p:nvPr/>
        </p:nvCxnSpPr>
        <p:spPr>
          <a:xfrm rot="16200000" flipH="1">
            <a:off x="5229498" y="1559198"/>
            <a:ext cx="5308" cy="49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p:nvCxnSpPr>
        <p:spPr>
          <a:xfrm>
            <a:off x="5231904" y="1556792"/>
            <a:ext cx="0" cy="504056"/>
          </a:xfrm>
          <a:prstGeom prst="line">
            <a:avLst/>
          </a:prstGeom>
          <a:ln w="762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flipH="1" flipV="1">
            <a:off x="5224130" y="2055628"/>
            <a:ext cx="7774" cy="509276"/>
          </a:xfrm>
          <a:prstGeom prst="line">
            <a:avLst/>
          </a:prstGeom>
          <a:ln w="762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flipH="1">
            <a:off x="5224130" y="2564904"/>
            <a:ext cx="7775" cy="504056"/>
          </a:xfrm>
          <a:prstGeom prst="line">
            <a:avLst/>
          </a:prstGeom>
          <a:ln w="762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H="1" flipV="1">
            <a:off x="5217042" y="3062178"/>
            <a:ext cx="2391126" cy="438830"/>
          </a:xfrm>
          <a:prstGeom prst="line">
            <a:avLst/>
          </a:prstGeom>
          <a:ln w="76200">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22" name="Titel 1"/>
          <p:cNvSpPr>
            <a:spLocks noGrp="1"/>
          </p:cNvSpPr>
          <p:nvPr>
            <p:ph type="title"/>
          </p:nvPr>
        </p:nvSpPr>
        <p:spPr>
          <a:xfrm>
            <a:off x="609600" y="216765"/>
            <a:ext cx="10972800" cy="706090"/>
          </a:xfrm>
        </p:spPr>
        <p:txBody>
          <a:bodyPr/>
          <a:lstStyle/>
          <a:p>
            <a:r>
              <a:rPr lang="da-DK" dirty="0"/>
              <a:t>Kliniske fejl</a:t>
            </a:r>
          </a:p>
        </p:txBody>
      </p:sp>
    </p:spTree>
    <p:extLst>
      <p:ext uri="{BB962C8B-B14F-4D97-AF65-F5344CB8AC3E}">
        <p14:creationId xmlns:p14="http://schemas.microsoft.com/office/powerpoint/2010/main" val="5919997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pPr>
              <a:defRPr/>
            </a:pPr>
            <a:endParaRPr lang="da-DK"/>
          </a:p>
        </p:txBody>
      </p:sp>
      <p:sp>
        <p:nvSpPr>
          <p:cNvPr id="4" name="Pladsholder til sidefod 3"/>
          <p:cNvSpPr>
            <a:spLocks noGrp="1"/>
          </p:cNvSpPr>
          <p:nvPr>
            <p:ph type="ftr" sz="quarter" idx="11"/>
          </p:nvPr>
        </p:nvSpPr>
        <p:spPr/>
        <p:txBody>
          <a:bodyPr/>
          <a:lstStyle/>
          <a:p>
            <a:pPr>
              <a:defRPr/>
            </a:pPr>
            <a:endParaRPr lang="da-DK"/>
          </a:p>
        </p:txBody>
      </p:sp>
      <p:sp>
        <p:nvSpPr>
          <p:cNvPr id="7" name="Tekstfelt 6"/>
          <p:cNvSpPr txBox="1"/>
          <p:nvPr/>
        </p:nvSpPr>
        <p:spPr>
          <a:xfrm>
            <a:off x="263352" y="1412776"/>
            <a:ext cx="11737304" cy="3293209"/>
          </a:xfrm>
          <a:prstGeom prst="rect">
            <a:avLst/>
          </a:prstGeom>
          <a:noFill/>
        </p:spPr>
        <p:txBody>
          <a:bodyPr wrap="square" rtlCol="0">
            <a:spAutoFit/>
          </a:bodyPr>
          <a:lstStyle/>
          <a:p>
            <a:r>
              <a:rPr lang="da-DK" sz="1600" dirty="0"/>
              <a:t>Havde pt en dødelig hjerneskade?		</a:t>
            </a:r>
            <a:r>
              <a:rPr lang="da-DK" sz="1600" dirty="0">
                <a:solidFill>
                  <a:schemeClr val="bg1"/>
                </a:solidFill>
                <a:highlight>
                  <a:srgbClr val="0000FF"/>
                </a:highlight>
              </a:rPr>
              <a:t>ZDW57</a:t>
            </a:r>
            <a:r>
              <a:rPr lang="da-DK" sz="1600" dirty="0"/>
              <a:t>		</a:t>
            </a:r>
            <a:r>
              <a:rPr lang="da-DK" sz="1600" dirty="0">
                <a:solidFill>
                  <a:schemeClr val="bg1"/>
                </a:solidFill>
                <a:highlight>
                  <a:srgbClr val="FF0000"/>
                </a:highlight>
              </a:rPr>
              <a:t>AVAX01</a:t>
            </a:r>
            <a:r>
              <a:rPr lang="da-DK" sz="1600" dirty="0">
                <a:solidFill>
                  <a:schemeClr val="bg1"/>
                </a:solidFill>
              </a:rPr>
              <a:t>		</a:t>
            </a:r>
            <a:r>
              <a:rPr lang="da-DK" sz="1600" dirty="0"/>
              <a:t> Ja, pt havde en hjernelæsion</a:t>
            </a:r>
            <a:endParaRPr lang="da-DK" sz="1600" dirty="0">
              <a:solidFill>
                <a:schemeClr val="bg1"/>
              </a:solidFill>
              <a:highlight>
                <a:srgbClr val="FF0000"/>
              </a:highlight>
            </a:endParaRPr>
          </a:p>
          <a:p>
            <a:endParaRPr lang="da-DK" sz="1600" dirty="0">
              <a:solidFill>
                <a:schemeClr val="bg1"/>
              </a:solidFill>
              <a:highlight>
                <a:srgbClr val="FF0000"/>
              </a:highlight>
            </a:endParaRPr>
          </a:p>
          <a:p>
            <a:r>
              <a:rPr lang="da-DK" sz="1600" dirty="0"/>
              <a:t>Var pt i respirator?				</a:t>
            </a:r>
            <a:r>
              <a:rPr lang="da-DK" sz="1600" dirty="0">
                <a:solidFill>
                  <a:schemeClr val="bg1"/>
                </a:solidFill>
                <a:highlight>
                  <a:srgbClr val="0000FF"/>
                </a:highlight>
              </a:rPr>
              <a:t>BGDA0…BGDA02</a:t>
            </a:r>
            <a:r>
              <a:rPr lang="da-DK" sz="1600" dirty="0"/>
              <a:t>		</a:t>
            </a:r>
            <a:r>
              <a:rPr lang="da-DK" sz="1600" dirty="0">
                <a:solidFill>
                  <a:schemeClr val="bg1"/>
                </a:solidFill>
                <a:highlight>
                  <a:srgbClr val="FF0000"/>
                </a:highlight>
              </a:rPr>
              <a:t>AVAX02</a:t>
            </a:r>
            <a:r>
              <a:rPr lang="da-DK" sz="1600" dirty="0"/>
              <a:t>	Ja, pt var i respirator</a:t>
            </a:r>
            <a:endParaRPr lang="da-DK" sz="1600" dirty="0">
              <a:solidFill>
                <a:schemeClr val="bg1"/>
              </a:solidFill>
              <a:highlight>
                <a:srgbClr val="FF0000"/>
              </a:highlight>
            </a:endParaRPr>
          </a:p>
          <a:p>
            <a:endParaRPr lang="da-DK" sz="1600" dirty="0"/>
          </a:p>
          <a:p>
            <a:r>
              <a:rPr lang="da-DK" sz="1600" dirty="0"/>
              <a:t>Var patienten uden reaktioner?		</a:t>
            </a:r>
            <a:r>
              <a:rPr lang="da-DK" sz="1600" dirty="0">
                <a:solidFill>
                  <a:schemeClr val="bg1"/>
                </a:solidFill>
                <a:highlight>
                  <a:srgbClr val="0000FF"/>
                </a:highlight>
              </a:rPr>
              <a:t>DR940B</a:t>
            </a:r>
            <a:r>
              <a:rPr lang="da-DK" sz="1600" dirty="0"/>
              <a:t>		</a:t>
            </a:r>
            <a:r>
              <a:rPr lang="da-DK" sz="1600" dirty="0">
                <a:solidFill>
                  <a:schemeClr val="bg1"/>
                </a:solidFill>
                <a:highlight>
                  <a:srgbClr val="FF0000"/>
                </a:highlight>
              </a:rPr>
              <a:t>AVAX03</a:t>
            </a:r>
            <a:r>
              <a:rPr lang="da-DK" sz="1600" dirty="0"/>
              <a:t>		Nej, pt var ikke reaktionsløs</a:t>
            </a:r>
            <a:endParaRPr lang="da-DK" sz="1600" dirty="0">
              <a:solidFill>
                <a:schemeClr val="bg1"/>
              </a:solidFill>
              <a:highlight>
                <a:srgbClr val="FF0000"/>
              </a:highlight>
            </a:endParaRPr>
          </a:p>
          <a:p>
            <a:endParaRPr lang="da-DK" sz="1600" dirty="0"/>
          </a:p>
          <a:p>
            <a:r>
              <a:rPr lang="da-DK" sz="1600" dirty="0"/>
              <a:t>Blev de pårørende informeret?		</a:t>
            </a:r>
            <a:r>
              <a:rPr lang="da-DK" sz="1600" dirty="0">
                <a:solidFill>
                  <a:schemeClr val="bg1"/>
                </a:solidFill>
                <a:highlight>
                  <a:srgbClr val="0000FF"/>
                </a:highlight>
              </a:rPr>
              <a:t>BVAA5A</a:t>
            </a:r>
            <a:r>
              <a:rPr lang="da-DK" sz="1600" dirty="0"/>
              <a:t>		</a:t>
            </a:r>
            <a:r>
              <a:rPr lang="da-DK" sz="1600" dirty="0">
                <a:solidFill>
                  <a:schemeClr val="bg1"/>
                </a:solidFill>
                <a:highlight>
                  <a:srgbClr val="0000FF"/>
                </a:highlight>
              </a:rPr>
              <a:t>AVAX04</a:t>
            </a:r>
          </a:p>
          <a:p>
            <a:endParaRPr lang="da-DK" sz="1600" dirty="0"/>
          </a:p>
          <a:p>
            <a:r>
              <a:rPr lang="da-DK" sz="1600" dirty="0"/>
              <a:t>Blev patienten erklæret hjernedød?		</a:t>
            </a:r>
            <a:r>
              <a:rPr lang="da-DK" sz="1600" dirty="0">
                <a:solidFill>
                  <a:schemeClr val="bg1"/>
                </a:solidFill>
                <a:highlight>
                  <a:srgbClr val="0000FF"/>
                </a:highlight>
              </a:rPr>
              <a:t>DR991</a:t>
            </a:r>
            <a:r>
              <a:rPr lang="da-DK" sz="1600" dirty="0"/>
              <a:t>		</a:t>
            </a:r>
            <a:r>
              <a:rPr lang="da-DK" sz="1600" dirty="0">
                <a:solidFill>
                  <a:schemeClr val="bg1"/>
                </a:solidFill>
                <a:highlight>
                  <a:srgbClr val="FF0000"/>
                </a:highlight>
              </a:rPr>
              <a:t>AVAA01…AVAA16</a:t>
            </a:r>
          </a:p>
          <a:p>
            <a:endParaRPr lang="da-DK" sz="1600" dirty="0"/>
          </a:p>
          <a:p>
            <a:r>
              <a:rPr lang="da-DK" sz="1600" dirty="0"/>
              <a:t>Blev der lavet a-grafi?			</a:t>
            </a:r>
            <a:r>
              <a:rPr lang="da-DK" sz="1600" dirty="0">
                <a:solidFill>
                  <a:schemeClr val="bg1"/>
                </a:solidFill>
                <a:highlight>
                  <a:srgbClr val="0000FF"/>
                </a:highlight>
              </a:rPr>
              <a:t>UXAB25…UXAA33</a:t>
            </a:r>
            <a:r>
              <a:rPr lang="da-DK" sz="1600" dirty="0"/>
              <a:t>		</a:t>
            </a:r>
            <a:r>
              <a:rPr lang="da-DK" sz="1600" dirty="0">
                <a:solidFill>
                  <a:schemeClr val="bg1"/>
                </a:solidFill>
                <a:highlight>
                  <a:srgbClr val="0000FF"/>
                </a:highlight>
              </a:rPr>
              <a:t>AVAX05</a:t>
            </a:r>
          </a:p>
          <a:p>
            <a:endParaRPr lang="da-DK" sz="1600" dirty="0"/>
          </a:p>
          <a:p>
            <a:r>
              <a:rPr lang="da-DK" sz="1600" dirty="0"/>
              <a:t>Blev patienten kørt til operation?		</a:t>
            </a:r>
            <a:r>
              <a:rPr lang="da-DK" sz="1600" dirty="0">
                <a:highlight>
                  <a:srgbClr val="00FF00"/>
                </a:highlight>
              </a:rPr>
              <a:t>DONOR</a:t>
            </a:r>
            <a:r>
              <a:rPr lang="da-DK" sz="1600" dirty="0"/>
              <a:t>		</a:t>
            </a:r>
            <a:r>
              <a:rPr lang="da-DK" sz="1600" dirty="0">
                <a:solidFill>
                  <a:schemeClr val="bg1"/>
                </a:solidFill>
                <a:highlight>
                  <a:srgbClr val="FF0000"/>
                </a:highlight>
              </a:rPr>
              <a:t>AVAB01…AVAB13</a:t>
            </a:r>
          </a:p>
        </p:txBody>
      </p:sp>
      <p:cxnSp>
        <p:nvCxnSpPr>
          <p:cNvPr id="6" name="Forbindelse: vinklet 5"/>
          <p:cNvCxnSpPr/>
          <p:nvPr/>
        </p:nvCxnSpPr>
        <p:spPr>
          <a:xfrm rot="16200000" flipH="1">
            <a:off x="5229498" y="1559198"/>
            <a:ext cx="5308" cy="49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p:nvCxnSpPr>
        <p:spPr>
          <a:xfrm>
            <a:off x="5231904" y="1556792"/>
            <a:ext cx="0" cy="504056"/>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flipH="1" flipV="1">
            <a:off x="5224130" y="2055628"/>
            <a:ext cx="7774" cy="509276"/>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flipH="1">
            <a:off x="5224130" y="2564904"/>
            <a:ext cx="7775" cy="504056"/>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H="1" flipV="1">
            <a:off x="5217042" y="3062178"/>
            <a:ext cx="2391126" cy="438830"/>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5" name="Tekstfelt 14"/>
          <p:cNvSpPr txBox="1"/>
          <p:nvPr/>
        </p:nvSpPr>
        <p:spPr>
          <a:xfrm>
            <a:off x="1703512" y="5301208"/>
            <a:ext cx="8280920" cy="523220"/>
          </a:xfrm>
          <a:prstGeom prst="rect">
            <a:avLst/>
          </a:prstGeom>
          <a:noFill/>
        </p:spPr>
        <p:txBody>
          <a:bodyPr wrap="square" rtlCol="0">
            <a:spAutoFit/>
          </a:bodyPr>
          <a:lstStyle/>
          <a:p>
            <a:r>
              <a:rPr lang="da-DK" dirty="0"/>
              <a:t>Forkert udfyldt da patienten havde reaktioner</a:t>
            </a:r>
          </a:p>
        </p:txBody>
      </p:sp>
      <p:cxnSp>
        <p:nvCxnSpPr>
          <p:cNvPr id="16" name="Lige forbindelse 15"/>
          <p:cNvCxnSpPr/>
          <p:nvPr/>
        </p:nvCxnSpPr>
        <p:spPr>
          <a:xfrm>
            <a:off x="5447928" y="1551572"/>
            <a:ext cx="0"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8" name="Lige forbindelse 17"/>
          <p:cNvCxnSpPr/>
          <p:nvPr/>
        </p:nvCxnSpPr>
        <p:spPr>
          <a:xfrm flipH="1" flipV="1">
            <a:off x="5440154" y="2050408"/>
            <a:ext cx="1735966" cy="51449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9" name="Titel 1"/>
          <p:cNvSpPr>
            <a:spLocks noGrp="1"/>
          </p:cNvSpPr>
          <p:nvPr>
            <p:ph type="title"/>
          </p:nvPr>
        </p:nvSpPr>
        <p:spPr>
          <a:xfrm>
            <a:off x="609600" y="216765"/>
            <a:ext cx="10972800" cy="706090"/>
          </a:xfrm>
        </p:spPr>
        <p:txBody>
          <a:bodyPr/>
          <a:lstStyle/>
          <a:p>
            <a:r>
              <a:rPr lang="da-DK" dirty="0"/>
              <a:t>Kliniske fejl</a:t>
            </a:r>
          </a:p>
        </p:txBody>
      </p:sp>
    </p:spTree>
    <p:extLst>
      <p:ext uri="{BB962C8B-B14F-4D97-AF65-F5344CB8AC3E}">
        <p14:creationId xmlns:p14="http://schemas.microsoft.com/office/powerpoint/2010/main" val="1372187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pPr>
              <a:defRPr/>
            </a:pPr>
            <a:endParaRPr lang="da-DK"/>
          </a:p>
        </p:txBody>
      </p:sp>
      <p:sp>
        <p:nvSpPr>
          <p:cNvPr id="4" name="Pladsholder til sidefod 3"/>
          <p:cNvSpPr>
            <a:spLocks noGrp="1"/>
          </p:cNvSpPr>
          <p:nvPr>
            <p:ph type="ftr" sz="quarter" idx="11"/>
          </p:nvPr>
        </p:nvSpPr>
        <p:spPr/>
        <p:txBody>
          <a:bodyPr/>
          <a:lstStyle/>
          <a:p>
            <a:pPr>
              <a:defRPr/>
            </a:pPr>
            <a:endParaRPr lang="da-DK"/>
          </a:p>
        </p:txBody>
      </p:sp>
      <p:sp>
        <p:nvSpPr>
          <p:cNvPr id="7" name="Tekstfelt 6"/>
          <p:cNvSpPr txBox="1"/>
          <p:nvPr/>
        </p:nvSpPr>
        <p:spPr>
          <a:xfrm>
            <a:off x="263352" y="1412776"/>
            <a:ext cx="11737304" cy="3293209"/>
          </a:xfrm>
          <a:prstGeom prst="rect">
            <a:avLst/>
          </a:prstGeom>
          <a:noFill/>
        </p:spPr>
        <p:txBody>
          <a:bodyPr wrap="square" rtlCol="0">
            <a:spAutoFit/>
          </a:bodyPr>
          <a:lstStyle/>
          <a:p>
            <a:r>
              <a:rPr lang="da-DK" sz="1600" dirty="0"/>
              <a:t>Havde pt en dødelig hjerneskade?		</a:t>
            </a:r>
            <a:r>
              <a:rPr lang="da-DK" sz="1600" dirty="0">
                <a:solidFill>
                  <a:schemeClr val="bg1"/>
                </a:solidFill>
                <a:highlight>
                  <a:srgbClr val="0000FF"/>
                </a:highlight>
              </a:rPr>
              <a:t>ZDW57</a:t>
            </a:r>
            <a:r>
              <a:rPr lang="da-DK" sz="1600" dirty="0"/>
              <a:t>		</a:t>
            </a:r>
            <a:r>
              <a:rPr lang="da-DK" sz="1600" dirty="0">
                <a:solidFill>
                  <a:schemeClr val="bg1"/>
                </a:solidFill>
                <a:highlight>
                  <a:srgbClr val="FF0000"/>
                </a:highlight>
              </a:rPr>
              <a:t>AVAX01</a:t>
            </a:r>
            <a:r>
              <a:rPr lang="da-DK" sz="1600" dirty="0">
                <a:solidFill>
                  <a:schemeClr val="bg1"/>
                </a:solidFill>
              </a:rPr>
              <a:t>		</a:t>
            </a:r>
            <a:r>
              <a:rPr lang="da-DK" sz="1600" dirty="0"/>
              <a:t> Ja, pt havde en hjernelæsion</a:t>
            </a:r>
            <a:endParaRPr lang="da-DK" sz="1600" dirty="0">
              <a:solidFill>
                <a:schemeClr val="bg1"/>
              </a:solidFill>
              <a:highlight>
                <a:srgbClr val="FF0000"/>
              </a:highlight>
            </a:endParaRPr>
          </a:p>
          <a:p>
            <a:endParaRPr lang="da-DK" sz="1600" dirty="0">
              <a:solidFill>
                <a:schemeClr val="bg1"/>
              </a:solidFill>
              <a:highlight>
                <a:srgbClr val="FF0000"/>
              </a:highlight>
            </a:endParaRPr>
          </a:p>
          <a:p>
            <a:r>
              <a:rPr lang="da-DK" sz="1600" dirty="0"/>
              <a:t>Var pt i respirator?				</a:t>
            </a:r>
            <a:r>
              <a:rPr lang="da-DK" sz="1600" dirty="0">
                <a:solidFill>
                  <a:schemeClr val="bg1"/>
                </a:solidFill>
                <a:highlight>
                  <a:srgbClr val="0000FF"/>
                </a:highlight>
              </a:rPr>
              <a:t>BGDA0…BGDA02</a:t>
            </a:r>
            <a:r>
              <a:rPr lang="da-DK" sz="1600" dirty="0"/>
              <a:t>		</a:t>
            </a:r>
            <a:r>
              <a:rPr lang="da-DK" sz="1600" dirty="0">
                <a:solidFill>
                  <a:schemeClr val="bg1"/>
                </a:solidFill>
                <a:highlight>
                  <a:srgbClr val="FF0000"/>
                </a:highlight>
              </a:rPr>
              <a:t>AVAX02</a:t>
            </a:r>
            <a:r>
              <a:rPr lang="da-DK" sz="1600" dirty="0"/>
              <a:t>	Ja, pt var i respirator</a:t>
            </a:r>
            <a:endParaRPr lang="da-DK" sz="1600" dirty="0">
              <a:solidFill>
                <a:schemeClr val="bg1"/>
              </a:solidFill>
              <a:highlight>
                <a:srgbClr val="FF0000"/>
              </a:highlight>
            </a:endParaRPr>
          </a:p>
          <a:p>
            <a:endParaRPr lang="da-DK" sz="1600" dirty="0"/>
          </a:p>
          <a:p>
            <a:r>
              <a:rPr lang="da-DK" sz="1600" dirty="0"/>
              <a:t>Var patienten uden reaktioner?		</a:t>
            </a:r>
            <a:r>
              <a:rPr lang="da-DK" sz="1600" dirty="0">
                <a:solidFill>
                  <a:schemeClr val="bg1"/>
                </a:solidFill>
                <a:highlight>
                  <a:srgbClr val="0000FF"/>
                </a:highlight>
              </a:rPr>
              <a:t>DR940B</a:t>
            </a:r>
            <a:r>
              <a:rPr lang="da-DK" sz="1600" dirty="0"/>
              <a:t>		</a:t>
            </a:r>
            <a:r>
              <a:rPr lang="da-DK" sz="1600" dirty="0">
                <a:solidFill>
                  <a:schemeClr val="bg1"/>
                </a:solidFill>
                <a:highlight>
                  <a:srgbClr val="FF0000"/>
                </a:highlight>
              </a:rPr>
              <a:t>AVAX03</a:t>
            </a:r>
            <a:r>
              <a:rPr lang="da-DK" sz="1600" dirty="0"/>
              <a:t>		Ja, pt var reaktionsløs</a:t>
            </a:r>
            <a:endParaRPr lang="da-DK" sz="1600" dirty="0">
              <a:solidFill>
                <a:schemeClr val="bg1"/>
              </a:solidFill>
              <a:highlight>
                <a:srgbClr val="FF0000"/>
              </a:highlight>
            </a:endParaRPr>
          </a:p>
          <a:p>
            <a:endParaRPr lang="da-DK" sz="1600" dirty="0"/>
          </a:p>
          <a:p>
            <a:r>
              <a:rPr lang="da-DK" sz="1600" dirty="0"/>
              <a:t>Blev de pårørende informeret?		</a:t>
            </a:r>
            <a:r>
              <a:rPr lang="da-DK" sz="1600" dirty="0">
                <a:solidFill>
                  <a:schemeClr val="bg1"/>
                </a:solidFill>
                <a:highlight>
                  <a:srgbClr val="0000FF"/>
                </a:highlight>
              </a:rPr>
              <a:t>BVAA5A</a:t>
            </a:r>
            <a:r>
              <a:rPr lang="da-DK" sz="1600" dirty="0"/>
              <a:t>		</a:t>
            </a:r>
            <a:r>
              <a:rPr lang="da-DK" sz="1600" dirty="0">
                <a:solidFill>
                  <a:schemeClr val="bg1"/>
                </a:solidFill>
                <a:highlight>
                  <a:srgbClr val="0000FF"/>
                </a:highlight>
              </a:rPr>
              <a:t>AVAX04</a:t>
            </a:r>
            <a:r>
              <a:rPr lang="da-DK" sz="1600" dirty="0"/>
              <a:t>		Ja, pårørende blev spurgt</a:t>
            </a:r>
            <a:endParaRPr lang="da-DK" sz="1600" dirty="0">
              <a:solidFill>
                <a:schemeClr val="bg1"/>
              </a:solidFill>
              <a:highlight>
                <a:srgbClr val="0000FF"/>
              </a:highlight>
            </a:endParaRPr>
          </a:p>
          <a:p>
            <a:endParaRPr lang="da-DK" sz="1600" dirty="0"/>
          </a:p>
          <a:p>
            <a:r>
              <a:rPr lang="da-DK" sz="1600" dirty="0"/>
              <a:t>Blev patienten erklæret hjernedød?		</a:t>
            </a:r>
            <a:r>
              <a:rPr lang="da-DK" sz="1600" dirty="0">
                <a:solidFill>
                  <a:schemeClr val="bg1"/>
                </a:solidFill>
                <a:highlight>
                  <a:srgbClr val="0000FF"/>
                </a:highlight>
              </a:rPr>
              <a:t>DR991</a:t>
            </a:r>
            <a:r>
              <a:rPr lang="da-DK" sz="1600" dirty="0"/>
              <a:t>		</a:t>
            </a:r>
            <a:r>
              <a:rPr lang="da-DK" sz="1600" dirty="0">
                <a:solidFill>
                  <a:schemeClr val="bg1"/>
                </a:solidFill>
                <a:highlight>
                  <a:srgbClr val="FF0000"/>
                </a:highlight>
              </a:rPr>
              <a:t>AVAA01…AVAA16</a:t>
            </a:r>
            <a:r>
              <a:rPr lang="da-DK" sz="1600" dirty="0"/>
              <a:t>	Ja, pt </a:t>
            </a:r>
            <a:r>
              <a:rPr lang="da-DK" sz="1600" u="sng" dirty="0"/>
              <a:t>var</a:t>
            </a:r>
            <a:r>
              <a:rPr lang="da-DK" sz="1600" dirty="0"/>
              <a:t> hjernedød</a:t>
            </a:r>
            <a:endParaRPr lang="da-DK" sz="1600" dirty="0">
              <a:solidFill>
                <a:schemeClr val="bg1"/>
              </a:solidFill>
              <a:highlight>
                <a:srgbClr val="FF0000"/>
              </a:highlight>
            </a:endParaRPr>
          </a:p>
          <a:p>
            <a:endParaRPr lang="da-DK" sz="1600" dirty="0"/>
          </a:p>
          <a:p>
            <a:r>
              <a:rPr lang="da-DK" sz="1600" dirty="0"/>
              <a:t>Blev der lavet a-grafi?			</a:t>
            </a:r>
            <a:r>
              <a:rPr lang="da-DK" sz="1600" dirty="0">
                <a:solidFill>
                  <a:schemeClr val="bg1"/>
                </a:solidFill>
                <a:highlight>
                  <a:srgbClr val="0000FF"/>
                </a:highlight>
              </a:rPr>
              <a:t>UXAB25…UXAA33</a:t>
            </a:r>
            <a:r>
              <a:rPr lang="da-DK" sz="1600" dirty="0"/>
              <a:t>		</a:t>
            </a:r>
            <a:r>
              <a:rPr lang="da-DK" sz="1600" dirty="0">
                <a:solidFill>
                  <a:schemeClr val="bg1"/>
                </a:solidFill>
                <a:highlight>
                  <a:srgbClr val="0000FF"/>
                </a:highlight>
              </a:rPr>
              <a:t>AVAX05</a:t>
            </a:r>
            <a:r>
              <a:rPr lang="da-DK" sz="1600" dirty="0"/>
              <a:t>	Nej, der blev ikke lavet a-grafi</a:t>
            </a:r>
            <a:endParaRPr lang="da-DK" sz="1600" dirty="0">
              <a:solidFill>
                <a:schemeClr val="bg1"/>
              </a:solidFill>
              <a:highlight>
                <a:srgbClr val="0000FF"/>
              </a:highlight>
            </a:endParaRPr>
          </a:p>
          <a:p>
            <a:endParaRPr lang="da-DK" sz="1600" dirty="0"/>
          </a:p>
          <a:p>
            <a:r>
              <a:rPr lang="da-DK" sz="1600" dirty="0"/>
              <a:t>Blev patienten kørt til operation?		</a:t>
            </a:r>
            <a:r>
              <a:rPr lang="da-DK" sz="1600" dirty="0">
                <a:highlight>
                  <a:srgbClr val="00FF00"/>
                </a:highlight>
              </a:rPr>
              <a:t>DONOR</a:t>
            </a:r>
            <a:r>
              <a:rPr lang="da-DK" sz="1600" dirty="0"/>
              <a:t>		</a:t>
            </a:r>
            <a:r>
              <a:rPr lang="da-DK" sz="1600" dirty="0">
                <a:solidFill>
                  <a:schemeClr val="bg1"/>
                </a:solidFill>
                <a:highlight>
                  <a:srgbClr val="FF0000"/>
                </a:highlight>
              </a:rPr>
              <a:t>AVAB01…AVAB13</a:t>
            </a:r>
            <a:r>
              <a:rPr lang="da-DK" sz="1600" dirty="0"/>
              <a:t>	Nej, der var afslag fra Tx</a:t>
            </a:r>
            <a:endParaRPr lang="da-DK" sz="1600" dirty="0">
              <a:solidFill>
                <a:schemeClr val="bg1"/>
              </a:solidFill>
              <a:highlight>
                <a:srgbClr val="FF0000"/>
              </a:highlight>
            </a:endParaRPr>
          </a:p>
        </p:txBody>
      </p:sp>
      <p:cxnSp>
        <p:nvCxnSpPr>
          <p:cNvPr id="6" name="Forbindelse: vinklet 5"/>
          <p:cNvCxnSpPr/>
          <p:nvPr/>
        </p:nvCxnSpPr>
        <p:spPr>
          <a:xfrm rot="16200000" flipH="1">
            <a:off x="5229498" y="1559198"/>
            <a:ext cx="5308" cy="49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p:nvCxnSpPr>
        <p:spPr>
          <a:xfrm>
            <a:off x="5231904" y="1556792"/>
            <a:ext cx="0"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flipH="1" flipV="1">
            <a:off x="5224130" y="2055628"/>
            <a:ext cx="7774" cy="50927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flipH="1">
            <a:off x="5224130" y="2564904"/>
            <a:ext cx="7775"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H="1" flipV="1">
            <a:off x="5217042" y="3062178"/>
            <a:ext cx="7088" cy="438830"/>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 name="Lige forbindelse 22"/>
          <p:cNvCxnSpPr/>
          <p:nvPr/>
        </p:nvCxnSpPr>
        <p:spPr>
          <a:xfrm flipH="1" flipV="1">
            <a:off x="5245395" y="3508744"/>
            <a:ext cx="2794821" cy="496321"/>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Lige forbindelse 25"/>
          <p:cNvCxnSpPr/>
          <p:nvPr/>
        </p:nvCxnSpPr>
        <p:spPr>
          <a:xfrm>
            <a:off x="8040216" y="3998282"/>
            <a:ext cx="0" cy="496704"/>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
        <p:nvSpPr>
          <p:cNvPr id="18" name="Titel 1"/>
          <p:cNvSpPr>
            <a:spLocks noGrp="1"/>
          </p:cNvSpPr>
          <p:nvPr>
            <p:ph type="title"/>
          </p:nvPr>
        </p:nvSpPr>
        <p:spPr>
          <a:xfrm>
            <a:off x="609600" y="216765"/>
            <a:ext cx="10972800" cy="706090"/>
          </a:xfrm>
        </p:spPr>
        <p:txBody>
          <a:bodyPr/>
          <a:lstStyle/>
          <a:p>
            <a:r>
              <a:rPr lang="da-DK" dirty="0"/>
              <a:t>Kliniske fejl</a:t>
            </a:r>
          </a:p>
        </p:txBody>
      </p:sp>
    </p:spTree>
    <p:extLst>
      <p:ext uri="{BB962C8B-B14F-4D97-AF65-F5344CB8AC3E}">
        <p14:creationId xmlns:p14="http://schemas.microsoft.com/office/powerpoint/2010/main" val="80160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dato 2"/>
          <p:cNvSpPr>
            <a:spLocks noGrp="1"/>
          </p:cNvSpPr>
          <p:nvPr>
            <p:ph type="dt" sz="half" idx="10"/>
          </p:nvPr>
        </p:nvSpPr>
        <p:spPr/>
        <p:txBody>
          <a:bodyPr/>
          <a:lstStyle/>
          <a:p>
            <a:pPr>
              <a:defRPr/>
            </a:pPr>
            <a:endParaRPr lang="da-DK"/>
          </a:p>
        </p:txBody>
      </p:sp>
      <p:sp>
        <p:nvSpPr>
          <p:cNvPr id="4" name="Pladsholder til sidefod 3"/>
          <p:cNvSpPr>
            <a:spLocks noGrp="1"/>
          </p:cNvSpPr>
          <p:nvPr>
            <p:ph type="ftr" sz="quarter" idx="11"/>
          </p:nvPr>
        </p:nvSpPr>
        <p:spPr/>
        <p:txBody>
          <a:bodyPr/>
          <a:lstStyle/>
          <a:p>
            <a:pPr>
              <a:defRPr/>
            </a:pPr>
            <a:endParaRPr lang="da-DK"/>
          </a:p>
        </p:txBody>
      </p:sp>
      <p:sp>
        <p:nvSpPr>
          <p:cNvPr id="7" name="Tekstfelt 6"/>
          <p:cNvSpPr txBox="1"/>
          <p:nvPr/>
        </p:nvSpPr>
        <p:spPr>
          <a:xfrm>
            <a:off x="263352" y="1412776"/>
            <a:ext cx="11737304" cy="3293209"/>
          </a:xfrm>
          <a:prstGeom prst="rect">
            <a:avLst/>
          </a:prstGeom>
          <a:noFill/>
        </p:spPr>
        <p:txBody>
          <a:bodyPr wrap="square" rtlCol="0">
            <a:spAutoFit/>
          </a:bodyPr>
          <a:lstStyle/>
          <a:p>
            <a:r>
              <a:rPr lang="da-DK" sz="1600" dirty="0"/>
              <a:t>Havde pt en dødelig hjerneskade?		</a:t>
            </a:r>
            <a:r>
              <a:rPr lang="da-DK" sz="1600" dirty="0">
                <a:solidFill>
                  <a:schemeClr val="bg1"/>
                </a:solidFill>
                <a:highlight>
                  <a:srgbClr val="0000FF"/>
                </a:highlight>
              </a:rPr>
              <a:t>ZDW57</a:t>
            </a:r>
            <a:r>
              <a:rPr lang="da-DK" sz="1600" dirty="0"/>
              <a:t>		</a:t>
            </a:r>
            <a:r>
              <a:rPr lang="da-DK" sz="1600" dirty="0">
                <a:solidFill>
                  <a:schemeClr val="bg1"/>
                </a:solidFill>
                <a:highlight>
                  <a:srgbClr val="FF0000"/>
                </a:highlight>
              </a:rPr>
              <a:t>AVAX01</a:t>
            </a:r>
            <a:r>
              <a:rPr lang="da-DK" sz="1600" dirty="0">
                <a:solidFill>
                  <a:schemeClr val="bg1"/>
                </a:solidFill>
              </a:rPr>
              <a:t>		</a:t>
            </a:r>
            <a:r>
              <a:rPr lang="da-DK" sz="1600" dirty="0"/>
              <a:t> Ja, pt havde en hjernelæsion</a:t>
            </a:r>
            <a:endParaRPr lang="da-DK" sz="1600" dirty="0">
              <a:solidFill>
                <a:schemeClr val="bg1"/>
              </a:solidFill>
              <a:highlight>
                <a:srgbClr val="FF0000"/>
              </a:highlight>
            </a:endParaRPr>
          </a:p>
          <a:p>
            <a:endParaRPr lang="da-DK" sz="1600" dirty="0">
              <a:solidFill>
                <a:schemeClr val="bg1"/>
              </a:solidFill>
              <a:highlight>
                <a:srgbClr val="FF0000"/>
              </a:highlight>
            </a:endParaRPr>
          </a:p>
          <a:p>
            <a:r>
              <a:rPr lang="da-DK" sz="1600" dirty="0"/>
              <a:t>Var pt i respirator?				</a:t>
            </a:r>
            <a:r>
              <a:rPr lang="da-DK" sz="1600" dirty="0">
                <a:solidFill>
                  <a:schemeClr val="bg1"/>
                </a:solidFill>
                <a:highlight>
                  <a:srgbClr val="0000FF"/>
                </a:highlight>
              </a:rPr>
              <a:t>BGDA0…BGDA02</a:t>
            </a:r>
            <a:r>
              <a:rPr lang="da-DK" sz="1600" dirty="0"/>
              <a:t>		</a:t>
            </a:r>
            <a:r>
              <a:rPr lang="da-DK" sz="1600" dirty="0">
                <a:solidFill>
                  <a:schemeClr val="bg1"/>
                </a:solidFill>
                <a:highlight>
                  <a:srgbClr val="FF0000"/>
                </a:highlight>
              </a:rPr>
              <a:t>AVAX02</a:t>
            </a:r>
            <a:r>
              <a:rPr lang="da-DK" sz="1600" dirty="0"/>
              <a:t>	Ja, pt var i respirator</a:t>
            </a:r>
            <a:endParaRPr lang="da-DK" sz="1600" dirty="0">
              <a:solidFill>
                <a:schemeClr val="bg1"/>
              </a:solidFill>
              <a:highlight>
                <a:srgbClr val="FF0000"/>
              </a:highlight>
            </a:endParaRPr>
          </a:p>
          <a:p>
            <a:endParaRPr lang="da-DK" sz="1600" dirty="0"/>
          </a:p>
          <a:p>
            <a:r>
              <a:rPr lang="da-DK" sz="1600" dirty="0"/>
              <a:t>Var patienten uden reaktioner?		</a:t>
            </a:r>
            <a:r>
              <a:rPr lang="da-DK" sz="1600" dirty="0">
                <a:solidFill>
                  <a:schemeClr val="bg1"/>
                </a:solidFill>
                <a:highlight>
                  <a:srgbClr val="0000FF"/>
                </a:highlight>
              </a:rPr>
              <a:t>DR940B</a:t>
            </a:r>
            <a:r>
              <a:rPr lang="da-DK" sz="1600" dirty="0"/>
              <a:t>		</a:t>
            </a:r>
            <a:r>
              <a:rPr lang="da-DK" sz="1600" dirty="0">
                <a:solidFill>
                  <a:schemeClr val="bg1"/>
                </a:solidFill>
                <a:highlight>
                  <a:srgbClr val="FF0000"/>
                </a:highlight>
              </a:rPr>
              <a:t>AVAX03</a:t>
            </a:r>
            <a:r>
              <a:rPr lang="da-DK" sz="1600" dirty="0"/>
              <a:t>		Ja, pt var reaktionsløs</a:t>
            </a:r>
            <a:endParaRPr lang="da-DK" sz="1600" dirty="0">
              <a:solidFill>
                <a:schemeClr val="bg1"/>
              </a:solidFill>
              <a:highlight>
                <a:srgbClr val="FF0000"/>
              </a:highlight>
            </a:endParaRPr>
          </a:p>
          <a:p>
            <a:endParaRPr lang="da-DK" sz="1600" dirty="0"/>
          </a:p>
          <a:p>
            <a:r>
              <a:rPr lang="da-DK" sz="1600" dirty="0"/>
              <a:t>Blev de pårørende informeret?		</a:t>
            </a:r>
            <a:r>
              <a:rPr lang="da-DK" sz="1600" dirty="0">
                <a:solidFill>
                  <a:schemeClr val="bg1"/>
                </a:solidFill>
                <a:highlight>
                  <a:srgbClr val="0000FF"/>
                </a:highlight>
              </a:rPr>
              <a:t>BVAA5A</a:t>
            </a:r>
            <a:r>
              <a:rPr lang="da-DK" sz="1600" dirty="0"/>
              <a:t>		</a:t>
            </a:r>
            <a:r>
              <a:rPr lang="da-DK" sz="1600" dirty="0">
                <a:solidFill>
                  <a:schemeClr val="bg1"/>
                </a:solidFill>
                <a:highlight>
                  <a:srgbClr val="0000FF"/>
                </a:highlight>
              </a:rPr>
              <a:t>AVAX04</a:t>
            </a:r>
            <a:r>
              <a:rPr lang="da-DK" sz="1600" dirty="0"/>
              <a:t>		Ja, pårørende blev spurgt</a:t>
            </a:r>
            <a:endParaRPr lang="da-DK" sz="1600" dirty="0">
              <a:solidFill>
                <a:schemeClr val="bg1"/>
              </a:solidFill>
              <a:highlight>
                <a:srgbClr val="0000FF"/>
              </a:highlight>
            </a:endParaRPr>
          </a:p>
          <a:p>
            <a:endParaRPr lang="da-DK" sz="1600" dirty="0"/>
          </a:p>
          <a:p>
            <a:r>
              <a:rPr lang="da-DK" sz="1600" dirty="0"/>
              <a:t>Blev patienten erklæret hjernedød?		</a:t>
            </a:r>
            <a:r>
              <a:rPr lang="da-DK" sz="1600" dirty="0">
                <a:solidFill>
                  <a:schemeClr val="bg1"/>
                </a:solidFill>
                <a:highlight>
                  <a:srgbClr val="0000FF"/>
                </a:highlight>
              </a:rPr>
              <a:t>DR991</a:t>
            </a:r>
            <a:r>
              <a:rPr lang="da-DK" sz="1600" dirty="0"/>
              <a:t>		</a:t>
            </a:r>
            <a:r>
              <a:rPr lang="da-DK" sz="1600" dirty="0">
                <a:solidFill>
                  <a:schemeClr val="bg1"/>
                </a:solidFill>
                <a:highlight>
                  <a:srgbClr val="FF0000"/>
                </a:highlight>
              </a:rPr>
              <a:t>AVAA01…AVAA16</a:t>
            </a:r>
            <a:r>
              <a:rPr lang="da-DK" sz="1600" dirty="0"/>
              <a:t>	Nej, der var afslag fra Tx</a:t>
            </a:r>
            <a:endParaRPr lang="da-DK" sz="1600" dirty="0">
              <a:solidFill>
                <a:schemeClr val="bg1"/>
              </a:solidFill>
              <a:highlight>
                <a:srgbClr val="FF0000"/>
              </a:highlight>
            </a:endParaRPr>
          </a:p>
          <a:p>
            <a:endParaRPr lang="da-DK" sz="1600" dirty="0"/>
          </a:p>
          <a:p>
            <a:r>
              <a:rPr lang="da-DK" sz="1600" dirty="0"/>
              <a:t>Blev der lavet a-grafi?			</a:t>
            </a:r>
            <a:r>
              <a:rPr lang="da-DK" sz="1600" dirty="0">
                <a:solidFill>
                  <a:schemeClr val="bg1"/>
                </a:solidFill>
                <a:highlight>
                  <a:srgbClr val="0000FF"/>
                </a:highlight>
              </a:rPr>
              <a:t>UXAB25…UXAA33</a:t>
            </a:r>
            <a:r>
              <a:rPr lang="da-DK" sz="1600" dirty="0"/>
              <a:t>		</a:t>
            </a:r>
            <a:r>
              <a:rPr lang="da-DK" sz="1600" dirty="0">
                <a:solidFill>
                  <a:schemeClr val="bg1"/>
                </a:solidFill>
                <a:highlight>
                  <a:srgbClr val="0000FF"/>
                </a:highlight>
              </a:rPr>
              <a:t>AVAX05</a:t>
            </a:r>
          </a:p>
          <a:p>
            <a:endParaRPr lang="da-DK" sz="1600" dirty="0"/>
          </a:p>
          <a:p>
            <a:r>
              <a:rPr lang="da-DK" sz="1600" dirty="0"/>
              <a:t>Blev patienten kørt til operation?		</a:t>
            </a:r>
            <a:r>
              <a:rPr lang="da-DK" sz="1600" dirty="0">
                <a:highlight>
                  <a:srgbClr val="00FF00"/>
                </a:highlight>
              </a:rPr>
              <a:t>DONOR</a:t>
            </a:r>
            <a:r>
              <a:rPr lang="da-DK" sz="1600" dirty="0"/>
              <a:t>		</a:t>
            </a:r>
            <a:r>
              <a:rPr lang="da-DK" sz="1600" dirty="0">
                <a:solidFill>
                  <a:schemeClr val="bg1"/>
                </a:solidFill>
                <a:highlight>
                  <a:srgbClr val="FF0000"/>
                </a:highlight>
              </a:rPr>
              <a:t>AVAB01…AVAB13</a:t>
            </a:r>
          </a:p>
        </p:txBody>
      </p:sp>
      <p:cxnSp>
        <p:nvCxnSpPr>
          <p:cNvPr id="6" name="Forbindelse: vinklet 5"/>
          <p:cNvCxnSpPr/>
          <p:nvPr/>
        </p:nvCxnSpPr>
        <p:spPr>
          <a:xfrm rot="16200000" flipH="1">
            <a:off x="5229498" y="1559198"/>
            <a:ext cx="5308" cy="496"/>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11" name="Lige forbindelse 10"/>
          <p:cNvCxnSpPr/>
          <p:nvPr/>
        </p:nvCxnSpPr>
        <p:spPr>
          <a:xfrm>
            <a:off x="5231904" y="1556792"/>
            <a:ext cx="0" cy="504056"/>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4" name="Lige forbindelse 13"/>
          <p:cNvCxnSpPr/>
          <p:nvPr/>
        </p:nvCxnSpPr>
        <p:spPr>
          <a:xfrm flipH="1" flipV="1">
            <a:off x="5224130" y="2055628"/>
            <a:ext cx="7774" cy="509276"/>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7" name="Lige forbindelse 16"/>
          <p:cNvCxnSpPr/>
          <p:nvPr/>
        </p:nvCxnSpPr>
        <p:spPr>
          <a:xfrm flipH="1">
            <a:off x="5224130" y="2564904"/>
            <a:ext cx="7775" cy="504056"/>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0" name="Lige forbindelse 19"/>
          <p:cNvCxnSpPr/>
          <p:nvPr/>
        </p:nvCxnSpPr>
        <p:spPr>
          <a:xfrm flipH="1" flipV="1">
            <a:off x="5217042" y="3062178"/>
            <a:ext cx="7088" cy="438830"/>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3" name="Lige forbindelse 22"/>
          <p:cNvCxnSpPr/>
          <p:nvPr/>
        </p:nvCxnSpPr>
        <p:spPr>
          <a:xfrm flipH="1" flipV="1">
            <a:off x="5245395" y="3508744"/>
            <a:ext cx="2794821" cy="496321"/>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6" name="Lige forbindelse 25"/>
          <p:cNvCxnSpPr/>
          <p:nvPr/>
        </p:nvCxnSpPr>
        <p:spPr>
          <a:xfrm>
            <a:off x="8040216" y="3998282"/>
            <a:ext cx="0" cy="496704"/>
          </a:xfrm>
          <a:prstGeom prst="line">
            <a:avLst/>
          </a:prstGeom>
          <a:ln w="7620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5" name="Tekstfelt 14"/>
          <p:cNvSpPr txBox="1"/>
          <p:nvPr/>
        </p:nvSpPr>
        <p:spPr>
          <a:xfrm>
            <a:off x="983432" y="5301208"/>
            <a:ext cx="9793088" cy="954107"/>
          </a:xfrm>
          <a:prstGeom prst="rect">
            <a:avLst/>
          </a:prstGeom>
          <a:noFill/>
        </p:spPr>
        <p:txBody>
          <a:bodyPr wrap="square" rtlCol="0">
            <a:spAutoFit/>
          </a:bodyPr>
          <a:lstStyle/>
          <a:p>
            <a:r>
              <a:rPr lang="da-DK" dirty="0"/>
              <a:t>Forkert udfyldt forløb. Tx sagde nej og selvom patienter var hjernedød blev undersøgelsen ikke foretaget</a:t>
            </a:r>
          </a:p>
        </p:txBody>
      </p:sp>
      <p:sp>
        <p:nvSpPr>
          <p:cNvPr id="18" name="Titel 1"/>
          <p:cNvSpPr>
            <a:spLocks noGrp="1"/>
          </p:cNvSpPr>
          <p:nvPr>
            <p:ph type="title"/>
          </p:nvPr>
        </p:nvSpPr>
        <p:spPr>
          <a:xfrm>
            <a:off x="609600" y="216765"/>
            <a:ext cx="10972800" cy="706090"/>
          </a:xfrm>
        </p:spPr>
        <p:txBody>
          <a:bodyPr/>
          <a:lstStyle/>
          <a:p>
            <a:r>
              <a:rPr lang="da-DK" dirty="0"/>
              <a:t>Kliniske fejl</a:t>
            </a:r>
          </a:p>
        </p:txBody>
      </p:sp>
      <p:cxnSp>
        <p:nvCxnSpPr>
          <p:cNvPr id="16" name="Lige forbindelse 15"/>
          <p:cNvCxnSpPr/>
          <p:nvPr/>
        </p:nvCxnSpPr>
        <p:spPr>
          <a:xfrm>
            <a:off x="5455702" y="1556792"/>
            <a:ext cx="0"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19" name="Lige forbindelse 18"/>
          <p:cNvCxnSpPr/>
          <p:nvPr/>
        </p:nvCxnSpPr>
        <p:spPr>
          <a:xfrm flipH="1" flipV="1">
            <a:off x="5447928" y="2055628"/>
            <a:ext cx="7774" cy="50927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1" name="Lige forbindelse 20"/>
          <p:cNvCxnSpPr/>
          <p:nvPr/>
        </p:nvCxnSpPr>
        <p:spPr>
          <a:xfrm flipH="1">
            <a:off x="5447928" y="2564904"/>
            <a:ext cx="7775" cy="50405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 name="Lige forbindelse 21"/>
          <p:cNvCxnSpPr/>
          <p:nvPr/>
        </p:nvCxnSpPr>
        <p:spPr>
          <a:xfrm flipH="1" flipV="1">
            <a:off x="5440840" y="3062178"/>
            <a:ext cx="2095320" cy="446566"/>
          </a:xfrm>
          <a:prstGeom prst="line">
            <a:avLst/>
          </a:prstGeom>
          <a:ln w="762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2812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Data til at sætte fokus på organdonation</a:t>
            </a:r>
          </a:p>
        </p:txBody>
      </p:sp>
      <p:sp>
        <p:nvSpPr>
          <p:cNvPr id="92167" name="Rectangle 7"/>
          <p:cNvSpPr>
            <a:spLocks noGrp="1"/>
          </p:cNvSpPr>
          <p:nvPr>
            <p:ph idx="1"/>
          </p:nvPr>
        </p:nvSpPr>
        <p:spPr/>
        <p:txBody>
          <a:bodyPr/>
          <a:lstStyle/>
          <a:p>
            <a:r>
              <a:rPr lang="da-DK" altLang="da-DK" dirty="0">
                <a:latin typeface="Arial" panose="020B0604020202020204" pitchFamily="34" charset="0"/>
                <a:cs typeface="Arial" panose="020B0604020202020204" pitchFamily="34" charset="0"/>
              </a:rPr>
              <a:t>Opmærksomhed &amp; oplysning</a:t>
            </a:r>
          </a:p>
          <a:p>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Skabe opmærksomhed på/oplyse om organdonation i afdelingen </a:t>
            </a:r>
          </a:p>
          <a:p>
            <a:pPr lvl="1"/>
            <a:r>
              <a:rPr lang="da-DK" altLang="da-DK" dirty="0">
                <a:solidFill>
                  <a:srgbClr val="1D1D1B"/>
                </a:solidFill>
                <a:latin typeface="Arial" panose="020B0604020202020204" pitchFamily="34" charset="0"/>
                <a:cs typeface="Arial" panose="020B0604020202020204" pitchFamily="34" charset="0"/>
              </a:rPr>
              <a:t>Har nogen af jer gjort det?</a:t>
            </a:r>
          </a:p>
          <a:p>
            <a:pPr lvl="1"/>
            <a:r>
              <a:rPr lang="da-DK" altLang="da-DK" dirty="0">
                <a:solidFill>
                  <a:srgbClr val="1D1D1B"/>
                </a:solidFill>
                <a:latin typeface="Arial" panose="020B0604020202020204" pitchFamily="34" charset="0"/>
                <a:cs typeface="Arial" panose="020B0604020202020204" pitchFamily="34" charset="0"/>
              </a:rPr>
              <a:t>Kunne I andre forestille jer at gøre dette?</a:t>
            </a:r>
          </a:p>
        </p:txBody>
      </p:sp>
    </p:spTree>
    <p:extLst>
      <p:ext uri="{BB962C8B-B14F-4D97-AF65-F5344CB8AC3E}">
        <p14:creationId xmlns:p14="http://schemas.microsoft.com/office/powerpoint/2010/main" val="486954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Formål</a:t>
            </a:r>
          </a:p>
        </p:txBody>
      </p:sp>
      <p:sp>
        <p:nvSpPr>
          <p:cNvPr id="92167" name="Rectangle 7"/>
          <p:cNvSpPr>
            <a:spLocks noGrp="1"/>
          </p:cNvSpPr>
          <p:nvPr>
            <p:ph idx="1"/>
          </p:nvPr>
        </p:nvSpPr>
        <p:spPr/>
        <p:txBody>
          <a:bodyPr/>
          <a:lstStyle/>
          <a:p>
            <a:r>
              <a:rPr lang="da-DK" altLang="da-DK" dirty="0">
                <a:latin typeface="Arial" panose="020B0604020202020204" pitchFamily="34" charset="0"/>
                <a:cs typeface="Arial" panose="020B0604020202020204" pitchFamily="34" charset="0"/>
              </a:rPr>
              <a:t>Formålet er at få udvekslet erfaringer </a:t>
            </a:r>
          </a:p>
          <a:p>
            <a:r>
              <a:rPr lang="da-DK" altLang="da-DK" dirty="0">
                <a:latin typeface="Arial" panose="020B0604020202020204" pitchFamily="34" charset="0"/>
                <a:cs typeface="Arial" panose="020B0604020202020204" pitchFamily="34" charset="0"/>
              </a:rPr>
              <a:t>om arbejdet med datakvalitet </a:t>
            </a:r>
          </a:p>
          <a:p>
            <a:r>
              <a:rPr lang="da-DK" altLang="da-DK" dirty="0">
                <a:latin typeface="Arial" panose="020B0604020202020204" pitchFamily="34" charset="0"/>
                <a:cs typeface="Arial" panose="020B0604020202020204" pitchFamily="34" charset="0"/>
              </a:rPr>
              <a:t>og hvordan I bruger registreringerne</a:t>
            </a:r>
          </a:p>
          <a:p>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OBS – træk at data til Årsrapporten 2016, 1. februar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Indhold</a:t>
            </a:r>
          </a:p>
        </p:txBody>
      </p:sp>
      <p:sp>
        <p:nvSpPr>
          <p:cNvPr id="92167" name="Rectangle 7"/>
          <p:cNvSpPr>
            <a:spLocks noGrp="1"/>
          </p:cNvSpPr>
          <p:nvPr>
            <p:ph idx="1"/>
          </p:nvPr>
        </p:nvSpPr>
        <p:spPr>
          <a:xfrm>
            <a:off x="1981200" y="1600200"/>
            <a:ext cx="8229600" cy="4709120"/>
          </a:xfrm>
        </p:spPr>
        <p:txBody>
          <a:bodyPr/>
          <a:lstStyle/>
          <a:p>
            <a:pPr marL="0" indent="0"/>
            <a:endParaRPr lang="da-DK" altLang="da-DK" dirty="0">
              <a:latin typeface="Arial" panose="020B0604020202020204" pitchFamily="34" charset="0"/>
              <a:cs typeface="Arial" panose="020B0604020202020204" pitchFamily="34" charset="0"/>
            </a:endParaRPr>
          </a:p>
          <a:p>
            <a:pPr>
              <a:buFontTx/>
              <a:buChar char="•"/>
            </a:pPr>
            <a:r>
              <a:rPr lang="da-DK" altLang="da-DK" dirty="0">
                <a:latin typeface="Arial" panose="020B0604020202020204" pitchFamily="34" charset="0"/>
                <a:cs typeface="Arial" panose="020B0604020202020204" pitchFamily="34" charset="0"/>
              </a:rPr>
              <a:t>Hvordan kan I tjekke data i kvartalsrapporten?</a:t>
            </a:r>
          </a:p>
          <a:p>
            <a:pPr>
              <a:buFontTx/>
              <a:buChar char="•"/>
            </a:pPr>
            <a:r>
              <a:rPr lang="da-DK" altLang="da-DK" dirty="0">
                <a:latin typeface="Arial" panose="020B0604020202020204" pitchFamily="34" charset="0"/>
                <a:cs typeface="Arial" panose="020B0604020202020204" pitchFamily="34" charset="0"/>
              </a:rPr>
              <a:t>Journalgennemgang</a:t>
            </a:r>
          </a:p>
          <a:p>
            <a:pPr>
              <a:buFontTx/>
              <a:buChar char="•"/>
            </a:pPr>
            <a:r>
              <a:rPr lang="da-DK" altLang="da-DK" dirty="0">
                <a:latin typeface="Arial" panose="020B0604020202020204" pitchFamily="34" charset="0"/>
                <a:cs typeface="Arial" panose="020B0604020202020204" pitchFamily="34" charset="0"/>
              </a:rPr>
              <a:t>Brug af kvalitetsdata</a:t>
            </a:r>
          </a:p>
        </p:txBody>
      </p:sp>
    </p:spTree>
    <p:extLst>
      <p:ext uri="{BB962C8B-B14F-4D97-AF65-F5344CB8AC3E}">
        <p14:creationId xmlns:p14="http://schemas.microsoft.com/office/powerpoint/2010/main" val="710263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Hvordan kan I tjekke data i kvartalsrapporten?</a:t>
            </a:r>
          </a:p>
        </p:txBody>
      </p:sp>
      <p:sp>
        <p:nvSpPr>
          <p:cNvPr id="92167" name="Rectangle 7"/>
          <p:cNvSpPr>
            <a:spLocks noGrp="1"/>
          </p:cNvSpPr>
          <p:nvPr>
            <p:ph idx="1"/>
          </p:nvPr>
        </p:nvSpPr>
        <p:spPr>
          <a:xfrm>
            <a:off x="1919536" y="1412779"/>
            <a:ext cx="8229600" cy="4381947"/>
          </a:xfrm>
        </p:spPr>
        <p:txBody>
          <a:bodyPr/>
          <a:lstStyle/>
          <a:p>
            <a:pPr marL="0" indent="0"/>
            <a:endParaRPr lang="da-DK" dirty="0"/>
          </a:p>
          <a:p>
            <a:pPr marL="0" indent="0"/>
            <a:r>
              <a:rPr lang="da-DK" dirty="0"/>
              <a:t>Forebyggelse af fejl</a:t>
            </a:r>
          </a:p>
          <a:p>
            <a:pPr marL="0" indent="0"/>
            <a:endParaRPr lang="da-DK" dirty="0"/>
          </a:p>
          <a:p>
            <a:pPr marL="457200" indent="-457200">
              <a:buFont typeface="Arial" panose="020B0604020202020204" pitchFamily="34" charset="0"/>
              <a:buChar char="•"/>
            </a:pPr>
            <a:r>
              <a:rPr lang="da-DK" dirty="0"/>
              <a:t>Tjek data inden de tastes i det patient-administrative system – gør I det?</a:t>
            </a:r>
          </a:p>
          <a:p>
            <a:pPr marL="0" indent="0"/>
            <a:endParaRPr lang="da-DK" dirty="0"/>
          </a:p>
          <a:p>
            <a:pPr marL="457200" indent="-457200">
              <a:buFont typeface="Arial" panose="020B0604020202020204" pitchFamily="34" charset="0"/>
              <a:buChar char="•"/>
            </a:pPr>
            <a:r>
              <a:rPr lang="da-DK" dirty="0"/>
              <a:t>Undervisning af kolleger i registreringsarket – gør I det?</a:t>
            </a:r>
          </a:p>
          <a:p>
            <a:endParaRPr lang="da-DK" altLang="da-DK" dirty="0">
              <a:latin typeface="Arial" panose="020B0604020202020204" pitchFamily="34" charset="0"/>
              <a:cs typeface="Arial" panose="020B0604020202020204" pitchFamily="34"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96400" y="3726502"/>
            <a:ext cx="1841562" cy="2687949"/>
          </a:xfrm>
          <a:prstGeom prst="rect">
            <a:avLst/>
          </a:prstGeom>
          <a:solidFill>
            <a:schemeClr val="bg2">
              <a:lumMod val="90000"/>
            </a:schemeClr>
          </a:solidFill>
          <a:ln>
            <a:noFill/>
          </a:ln>
          <a:effectLst/>
        </p:spPr>
      </p:pic>
    </p:spTree>
    <p:extLst>
      <p:ext uri="{BB962C8B-B14F-4D97-AF65-F5344CB8AC3E}">
        <p14:creationId xmlns:p14="http://schemas.microsoft.com/office/powerpoint/2010/main" val="15170238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Fejlfinding</a:t>
            </a:r>
          </a:p>
        </p:txBody>
      </p:sp>
      <p:sp>
        <p:nvSpPr>
          <p:cNvPr id="92167" name="Rectangle 7"/>
          <p:cNvSpPr>
            <a:spLocks noGrp="1"/>
          </p:cNvSpPr>
          <p:nvPr>
            <p:ph idx="1"/>
          </p:nvPr>
        </p:nvSpPr>
        <p:spPr/>
        <p:txBody>
          <a:bodyPr/>
          <a:lstStyle/>
          <a:p>
            <a:endParaRPr lang="da-DK" altLang="da-DK"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da-DK" altLang="da-DK" dirty="0">
                <a:latin typeface="Arial" panose="020B0604020202020204" pitchFamily="34" charset="0"/>
                <a:cs typeface="Arial" panose="020B0604020202020204" pitchFamily="34" charset="0"/>
              </a:rPr>
              <a:t>Logiske fejl – når der er for få eller for mange registreringer eller huller i registreringen</a:t>
            </a:r>
          </a:p>
          <a:p>
            <a:pPr marL="0" indent="0"/>
            <a:endParaRPr lang="da-DK" altLang="da-DK"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da-DK" altLang="da-DK" dirty="0">
                <a:latin typeface="Arial" panose="020B0604020202020204" pitchFamily="34" charset="0"/>
                <a:cs typeface="Arial" panose="020B0604020202020204" pitchFamily="34" charset="0"/>
              </a:rPr>
              <a:t>Registeringen stemmer ikke overens med virkeligheden</a:t>
            </a:r>
          </a:p>
          <a:p>
            <a:pPr marL="0" indent="0"/>
            <a:endParaRPr lang="da-DK" altLang="da-D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0134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Logiske fejl</a:t>
            </a:r>
          </a:p>
        </p:txBody>
      </p:sp>
      <p:graphicFrame>
        <p:nvGraphicFramePr>
          <p:cNvPr id="2" name="Pladsholder til indhold 1"/>
          <p:cNvGraphicFramePr>
            <a:graphicFrameLocks noGrp="1"/>
          </p:cNvGraphicFramePr>
          <p:nvPr>
            <p:ph idx="1"/>
            <p:extLst>
              <p:ext uri="{D42A27DB-BD31-4B8C-83A1-F6EECF244321}">
                <p14:modId xmlns:p14="http://schemas.microsoft.com/office/powerpoint/2010/main" val="3349677185"/>
              </p:ext>
            </p:extLst>
          </p:nvPr>
        </p:nvGraphicFramePr>
        <p:xfrm>
          <a:off x="2063555" y="1196749"/>
          <a:ext cx="7920879" cy="5112570"/>
        </p:xfrm>
        <a:graphic>
          <a:graphicData uri="http://schemas.openxmlformats.org/drawingml/2006/table">
            <a:tbl>
              <a:tblPr>
                <a:tableStyleId>{5C22544A-7EE6-4342-B048-85BDC9FD1C3A}</a:tableStyleId>
              </a:tblPr>
              <a:tblGrid>
                <a:gridCol w="4583927">
                  <a:extLst>
                    <a:ext uri="{9D8B030D-6E8A-4147-A177-3AD203B41FA5}">
                      <a16:colId xmlns="" xmlns:a16="http://schemas.microsoft.com/office/drawing/2014/main" val="20000"/>
                    </a:ext>
                  </a:extLst>
                </a:gridCol>
                <a:gridCol w="784523">
                  <a:extLst>
                    <a:ext uri="{9D8B030D-6E8A-4147-A177-3AD203B41FA5}">
                      <a16:colId xmlns="" xmlns:a16="http://schemas.microsoft.com/office/drawing/2014/main" val="20001"/>
                    </a:ext>
                  </a:extLst>
                </a:gridCol>
                <a:gridCol w="889022">
                  <a:extLst>
                    <a:ext uri="{9D8B030D-6E8A-4147-A177-3AD203B41FA5}">
                      <a16:colId xmlns="" xmlns:a16="http://schemas.microsoft.com/office/drawing/2014/main" val="20002"/>
                    </a:ext>
                  </a:extLst>
                </a:gridCol>
                <a:gridCol w="889022">
                  <a:extLst>
                    <a:ext uri="{9D8B030D-6E8A-4147-A177-3AD203B41FA5}">
                      <a16:colId xmlns="" xmlns:a16="http://schemas.microsoft.com/office/drawing/2014/main" val="20003"/>
                    </a:ext>
                  </a:extLst>
                </a:gridCol>
                <a:gridCol w="774385">
                  <a:extLst>
                    <a:ext uri="{9D8B030D-6E8A-4147-A177-3AD203B41FA5}">
                      <a16:colId xmlns="" xmlns:a16="http://schemas.microsoft.com/office/drawing/2014/main" val="20004"/>
                    </a:ext>
                  </a:extLst>
                </a:gridCol>
              </a:tblGrid>
              <a:tr h="1122628">
                <a:tc>
                  <a:txBody>
                    <a:bodyPr/>
                    <a:lstStyle/>
                    <a:p>
                      <a:pPr algn="ctr">
                        <a:lnSpc>
                          <a:spcPct val="150000"/>
                        </a:lnSpc>
                        <a:spcBef>
                          <a:spcPts val="400"/>
                        </a:spcBef>
                        <a:spcAft>
                          <a:spcPts val="400"/>
                        </a:spcAft>
                      </a:pPr>
                      <a:r>
                        <a:rPr lang="da-DK" sz="1400" dirty="0">
                          <a:effectLst/>
                        </a:rPr>
                        <a:t> </a:t>
                      </a:r>
                      <a:endParaRPr lang="da-DK" sz="1400" dirty="0">
                        <a:effectLst/>
                        <a:latin typeface="Arial"/>
                        <a:ea typeface="Times New Roman"/>
                        <a:cs typeface="Times New Roman"/>
                      </a:endParaRPr>
                    </a:p>
                  </a:txBody>
                  <a:tcPr marL="50800" marR="50800" marT="0" marB="0" anchor="ctr"/>
                </a:tc>
                <a:tc>
                  <a:txBody>
                    <a:bodyPr/>
                    <a:lstStyle/>
                    <a:p>
                      <a:pPr algn="ctr">
                        <a:lnSpc>
                          <a:spcPct val="150000"/>
                        </a:lnSpc>
                        <a:spcBef>
                          <a:spcPts val="400"/>
                        </a:spcBef>
                        <a:spcAft>
                          <a:spcPts val="400"/>
                        </a:spcAft>
                      </a:pPr>
                      <a:r>
                        <a:rPr lang="da-DK" sz="1400" dirty="0">
                          <a:effectLst/>
                        </a:rPr>
                        <a:t>3. kvartal 2016</a:t>
                      </a:r>
                      <a:endParaRPr lang="da-DK" sz="1400" dirty="0">
                        <a:effectLst/>
                        <a:latin typeface="Arial"/>
                        <a:ea typeface="Times New Roman"/>
                        <a:cs typeface="Times New Roman"/>
                      </a:endParaRPr>
                    </a:p>
                  </a:txBody>
                  <a:tcPr marL="50800" marR="50800" marT="0" marB="0" anchor="b"/>
                </a:tc>
                <a:tc>
                  <a:txBody>
                    <a:bodyPr/>
                    <a:lstStyle/>
                    <a:p>
                      <a:pPr algn="ctr">
                        <a:lnSpc>
                          <a:spcPct val="150000"/>
                        </a:lnSpc>
                        <a:spcBef>
                          <a:spcPts val="400"/>
                        </a:spcBef>
                        <a:spcAft>
                          <a:spcPts val="400"/>
                        </a:spcAft>
                      </a:pPr>
                      <a:r>
                        <a:rPr lang="da-DK" sz="1400">
                          <a:effectLst/>
                        </a:rPr>
                        <a:t>2. kvartal 2016</a:t>
                      </a:r>
                      <a:endParaRPr lang="da-DK" sz="1400">
                        <a:effectLst/>
                        <a:latin typeface="Arial"/>
                        <a:ea typeface="Times New Roman"/>
                        <a:cs typeface="Times New Roman"/>
                      </a:endParaRPr>
                    </a:p>
                  </a:txBody>
                  <a:tcPr marL="50800" marR="50800" marT="0" marB="0" anchor="b"/>
                </a:tc>
                <a:tc>
                  <a:txBody>
                    <a:bodyPr/>
                    <a:lstStyle/>
                    <a:p>
                      <a:pPr algn="ctr">
                        <a:lnSpc>
                          <a:spcPct val="150000"/>
                        </a:lnSpc>
                        <a:spcBef>
                          <a:spcPts val="400"/>
                        </a:spcBef>
                        <a:spcAft>
                          <a:spcPts val="400"/>
                        </a:spcAft>
                      </a:pPr>
                      <a:r>
                        <a:rPr lang="da-DK" sz="1400">
                          <a:effectLst/>
                        </a:rPr>
                        <a:t>1. kvartal 2016</a:t>
                      </a:r>
                      <a:endParaRPr lang="da-DK" sz="1400">
                        <a:effectLst/>
                        <a:latin typeface="Arial"/>
                        <a:ea typeface="Times New Roman"/>
                        <a:cs typeface="Times New Roman"/>
                      </a:endParaRPr>
                    </a:p>
                  </a:txBody>
                  <a:tcPr marL="50800" marR="50800" marT="0" marB="0" anchor="b"/>
                </a:tc>
                <a:tc>
                  <a:txBody>
                    <a:bodyPr/>
                    <a:lstStyle/>
                    <a:p>
                      <a:pPr algn="ctr">
                        <a:lnSpc>
                          <a:spcPct val="150000"/>
                        </a:lnSpc>
                        <a:spcBef>
                          <a:spcPts val="400"/>
                        </a:spcBef>
                        <a:spcAft>
                          <a:spcPts val="400"/>
                        </a:spcAft>
                      </a:pPr>
                      <a:r>
                        <a:rPr lang="da-DK" sz="1400">
                          <a:effectLst/>
                        </a:rPr>
                        <a:t>Total</a:t>
                      </a:r>
                      <a:endParaRPr lang="da-DK" sz="140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0"/>
                  </a:ext>
                </a:extLst>
              </a:tr>
              <a:tr h="734479">
                <a:tc>
                  <a:txBody>
                    <a:bodyPr/>
                    <a:lstStyle/>
                    <a:p>
                      <a:pPr>
                        <a:lnSpc>
                          <a:spcPct val="150000"/>
                        </a:lnSpc>
                        <a:spcBef>
                          <a:spcPts val="400"/>
                        </a:spcBef>
                        <a:spcAft>
                          <a:spcPts val="400"/>
                        </a:spcAft>
                      </a:pPr>
                      <a:r>
                        <a:rPr lang="da-DK" sz="1400" dirty="0">
                          <a:effectLst/>
                        </a:rPr>
                        <a:t>Totale antal dødsfald* på intensivafdelingerne. *Såvel hjertedøde som hjernedøde</a:t>
                      </a:r>
                      <a:endParaRPr lang="da-DK" sz="1400" dirty="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dirty="0">
                          <a:effectLst/>
                        </a:rPr>
                        <a:t>10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26</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32</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68</a:t>
                      </a:r>
                      <a:endParaRPr lang="da-DK" sz="140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1"/>
                  </a:ext>
                </a:extLst>
              </a:tr>
              <a:tr h="734479">
                <a:tc>
                  <a:txBody>
                    <a:bodyPr/>
                    <a:lstStyle/>
                    <a:p>
                      <a:pPr>
                        <a:lnSpc>
                          <a:spcPct val="150000"/>
                        </a:lnSpc>
                        <a:spcBef>
                          <a:spcPts val="400"/>
                        </a:spcBef>
                        <a:spcAft>
                          <a:spcPts val="400"/>
                        </a:spcAft>
                      </a:pPr>
                      <a:r>
                        <a:rPr lang="da-DK" sz="1400">
                          <a:effectLst/>
                        </a:rPr>
                        <a:t>Ingen mistanke om, eller påvist, en potentiel dødelig hjerneskade</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dirty="0">
                          <a:effectLst/>
                        </a:rPr>
                        <a:t>7</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17</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22</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46</a:t>
                      </a:r>
                      <a:endParaRPr lang="da-DK" sz="140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2"/>
                  </a:ext>
                </a:extLst>
              </a:tr>
              <a:tr h="357301">
                <a:tc>
                  <a:txBody>
                    <a:bodyPr/>
                    <a:lstStyle/>
                    <a:p>
                      <a:pPr>
                        <a:lnSpc>
                          <a:spcPct val="150000"/>
                        </a:lnSpc>
                        <a:spcBef>
                          <a:spcPts val="400"/>
                        </a:spcBef>
                        <a:spcAft>
                          <a:spcPts val="400"/>
                        </a:spcAft>
                      </a:pPr>
                      <a:r>
                        <a:rPr lang="da-DK" sz="1400">
                          <a:effectLst/>
                        </a:rPr>
                        <a:t>Patientgruppen for donordetektion</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3</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9</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10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22</a:t>
                      </a:r>
                      <a:endParaRPr lang="da-DK" sz="140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3"/>
                  </a:ext>
                </a:extLst>
              </a:tr>
              <a:tr h="357301">
                <a:tc>
                  <a:txBody>
                    <a:bodyPr/>
                    <a:lstStyle/>
                    <a:p>
                      <a:pPr>
                        <a:lnSpc>
                          <a:spcPct val="150000"/>
                        </a:lnSpc>
                        <a:spcBef>
                          <a:spcPts val="400"/>
                        </a:spcBef>
                        <a:spcAft>
                          <a:spcPts val="400"/>
                        </a:spcAft>
                      </a:pPr>
                      <a:r>
                        <a:rPr lang="da-DK" sz="1400">
                          <a:effectLst/>
                        </a:rPr>
                        <a:t>Potentielle organdonorer</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5</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4</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10</a:t>
                      </a:r>
                      <a:endParaRPr lang="da-DK" sz="1400" dirty="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4"/>
                  </a:ext>
                </a:extLst>
              </a:tr>
              <a:tr h="357301">
                <a:tc>
                  <a:txBody>
                    <a:bodyPr/>
                    <a:lstStyle/>
                    <a:p>
                      <a:pPr>
                        <a:lnSpc>
                          <a:spcPct val="150000"/>
                        </a:lnSpc>
                        <a:spcBef>
                          <a:spcPts val="400"/>
                        </a:spcBef>
                        <a:spcAft>
                          <a:spcPts val="400"/>
                        </a:spcAft>
                      </a:pPr>
                      <a:r>
                        <a:rPr lang="da-DK" sz="1400">
                          <a:effectLst/>
                        </a:rPr>
                        <a:t>Potentielle organdonorer der blev erklæret hjernedøde</a:t>
                      </a:r>
                      <a:endParaRPr lang="da-DK" sz="1400">
                        <a:effectLst/>
                        <a:latin typeface="Arial"/>
                        <a:ea typeface="Times New Roman"/>
                        <a:cs typeface="Times New Roman"/>
                      </a:endParaRPr>
                    </a:p>
                  </a:txBody>
                  <a:tcPr marL="50800" marR="50800" marT="0" marB="0"/>
                </a:tc>
                <a:tc>
                  <a:txBody>
                    <a:bodyPr/>
                    <a:lstStyle/>
                    <a:p>
                      <a:pPr marL="0" algn="r" defTabSz="914400" rtl="0" eaLnBrk="1" latinLnBrk="0" hangingPunct="1">
                        <a:lnSpc>
                          <a:spcPct val="150000"/>
                        </a:lnSpc>
                        <a:spcBef>
                          <a:spcPts val="400"/>
                        </a:spcBef>
                        <a:spcAft>
                          <a:spcPts val="400"/>
                        </a:spcAft>
                      </a:pPr>
                      <a:r>
                        <a:rPr lang="da-DK" sz="1400" kern="1200" dirty="0">
                          <a:solidFill>
                            <a:schemeClr val="dk1"/>
                          </a:solidFill>
                          <a:effectLst/>
                          <a:latin typeface="+mn-lt"/>
                          <a:ea typeface="+mn-ea"/>
                          <a:cs typeface="+mn-cs"/>
                        </a:rPr>
                        <a:t>0</a:t>
                      </a:r>
                    </a:p>
                  </a:txBody>
                  <a:tcPr marL="50800" marR="50800" marT="0" marB="0" anchor="b"/>
                </a:tc>
                <a:tc>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latin typeface="+mn-lt"/>
                          <a:ea typeface="+mn-ea"/>
                          <a:cs typeface="+mn-cs"/>
                        </a:rPr>
                        <a:t>1</a:t>
                      </a:r>
                      <a:endParaRPr lang="da-DK" sz="1400" dirty="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5"/>
                  </a:ext>
                </a:extLst>
              </a:tr>
              <a:tr h="357301">
                <a:tc>
                  <a:txBody>
                    <a:bodyPr/>
                    <a:lstStyle/>
                    <a:p>
                      <a:pPr>
                        <a:lnSpc>
                          <a:spcPct val="150000"/>
                        </a:lnSpc>
                        <a:spcBef>
                          <a:spcPts val="400"/>
                        </a:spcBef>
                        <a:spcAft>
                          <a:spcPts val="400"/>
                        </a:spcAft>
                      </a:pPr>
                      <a:r>
                        <a:rPr lang="da-DK" sz="1400">
                          <a:effectLst/>
                        </a:rPr>
                        <a:t>Diagnostisk metode: Klinisk hjernedødsundersøgelse</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dirty="0">
                          <a:effectLst/>
                          <a:latin typeface="+mn-lt"/>
                          <a:ea typeface="+mn-ea"/>
                          <a:cs typeface="+mn-cs"/>
                        </a:rPr>
                        <a:t>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latin typeface="+mn-lt"/>
                          <a:ea typeface="+mn-ea"/>
                          <a:cs typeface="+mn-cs"/>
                        </a:rPr>
                        <a:t>1</a:t>
                      </a:r>
                      <a:endParaRPr lang="da-DK" sz="1400" dirty="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6"/>
                  </a:ext>
                </a:extLst>
              </a:tr>
              <a:tr h="734479">
                <a:tc>
                  <a:txBody>
                    <a:bodyPr/>
                    <a:lstStyle/>
                    <a:p>
                      <a:pPr>
                        <a:lnSpc>
                          <a:spcPct val="150000"/>
                        </a:lnSpc>
                        <a:spcBef>
                          <a:spcPts val="400"/>
                        </a:spcBef>
                        <a:spcAft>
                          <a:spcPts val="400"/>
                        </a:spcAft>
                      </a:pPr>
                      <a:r>
                        <a:rPr lang="da-DK" sz="1400">
                          <a:effectLst/>
                        </a:rPr>
                        <a:t>Diagnostisk metode: Klinisk hjernedødsundersøgelse suppleret med A-grafi</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7"/>
                  </a:ext>
                </a:extLst>
              </a:tr>
              <a:tr h="357301">
                <a:tc>
                  <a:txBody>
                    <a:bodyPr/>
                    <a:lstStyle/>
                    <a:p>
                      <a:pPr>
                        <a:lnSpc>
                          <a:spcPct val="150000"/>
                        </a:lnSpc>
                        <a:spcBef>
                          <a:spcPts val="400"/>
                        </a:spcBef>
                        <a:spcAft>
                          <a:spcPts val="400"/>
                        </a:spcAft>
                      </a:pPr>
                      <a:r>
                        <a:rPr lang="da-DK" sz="1400">
                          <a:effectLst/>
                        </a:rPr>
                        <a:t>Accepterede donorer</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nchor="b"/>
                </a:tc>
                <a:tc>
                  <a:txBody>
                    <a:bodyPr/>
                    <a:lstStyle/>
                    <a:p>
                      <a:pPr algn="r">
                        <a:lnSpc>
                          <a:spcPct val="150000"/>
                        </a:lnSpc>
                        <a:spcBef>
                          <a:spcPts val="400"/>
                        </a:spcBef>
                        <a:spcAft>
                          <a:spcPts val="400"/>
                        </a:spcAft>
                      </a:pPr>
                      <a:r>
                        <a:rPr lang="da-DK" sz="1400" dirty="0">
                          <a:effectLst/>
                        </a:rPr>
                        <a:t>1</a:t>
                      </a:r>
                      <a:endParaRPr lang="da-DK" sz="1400" dirty="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8"/>
                  </a:ext>
                </a:extLst>
              </a:tr>
            </a:tbl>
          </a:graphicData>
        </a:graphic>
      </p:graphicFrame>
      <p:sp>
        <p:nvSpPr>
          <p:cNvPr id="3" name="Ellipse 2"/>
          <p:cNvSpPr/>
          <p:nvPr/>
        </p:nvSpPr>
        <p:spPr>
          <a:xfrm>
            <a:off x="9683798" y="4221088"/>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
        <p:nvSpPr>
          <p:cNvPr id="6" name="Ellipse 5"/>
          <p:cNvSpPr/>
          <p:nvPr/>
        </p:nvSpPr>
        <p:spPr>
          <a:xfrm>
            <a:off x="9719062" y="6021288"/>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Tree>
    <p:extLst>
      <p:ext uri="{BB962C8B-B14F-4D97-AF65-F5344CB8AC3E}">
        <p14:creationId xmlns:p14="http://schemas.microsoft.com/office/powerpoint/2010/main" val="1876486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6" name="Rectangle 6"/>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r>
              <a:rPr lang="da-DK" altLang="da-DK" dirty="0">
                <a:latin typeface="Arial" panose="020B0604020202020204" pitchFamily="34" charset="0"/>
                <a:cs typeface="Arial" panose="020B0604020202020204" pitchFamily="34" charset="0"/>
              </a:rPr>
              <a:t>Logiske fejl</a:t>
            </a:r>
          </a:p>
        </p:txBody>
      </p:sp>
      <p:sp>
        <p:nvSpPr>
          <p:cNvPr id="92167" name="Rectangle 7"/>
          <p:cNvSpPr>
            <a:spLocks noGrp="1"/>
          </p:cNvSpPr>
          <p:nvPr>
            <p:ph idx="1"/>
          </p:nvPr>
        </p:nvSpPr>
        <p:spPr>
          <a:xfrm>
            <a:off x="1991544" y="1124747"/>
            <a:ext cx="8229600" cy="4525963"/>
          </a:xfrm>
        </p:spPr>
        <p:txBody>
          <a:bodyPr/>
          <a:lstStyle/>
          <a:p>
            <a:r>
              <a:rPr lang="da-DK" dirty="0"/>
              <a:t>Årsag til at potentielle organdonorer </a:t>
            </a:r>
          </a:p>
          <a:p>
            <a:r>
              <a:rPr lang="da-DK" dirty="0"/>
              <a:t>ikke blev erklæret hjernedøde, opgjort </a:t>
            </a:r>
          </a:p>
          <a:p>
            <a:r>
              <a:rPr lang="da-DK" dirty="0"/>
              <a:t>pr. kvartal</a:t>
            </a:r>
          </a:p>
          <a:p>
            <a:endParaRPr lang="da-DK" altLang="da-DK" dirty="0">
              <a:latin typeface="Arial" panose="020B0604020202020204" pitchFamily="34" charset="0"/>
              <a:cs typeface="Arial" panose="020B0604020202020204" pitchFamily="34" charset="0"/>
            </a:endParaRPr>
          </a:p>
        </p:txBody>
      </p:sp>
      <p:graphicFrame>
        <p:nvGraphicFramePr>
          <p:cNvPr id="2" name="Tabel 1"/>
          <p:cNvGraphicFramePr>
            <a:graphicFrameLocks noGrp="1"/>
          </p:cNvGraphicFramePr>
          <p:nvPr>
            <p:extLst>
              <p:ext uri="{D42A27DB-BD31-4B8C-83A1-F6EECF244321}">
                <p14:modId xmlns:p14="http://schemas.microsoft.com/office/powerpoint/2010/main" val="2541359860"/>
              </p:ext>
            </p:extLst>
          </p:nvPr>
        </p:nvGraphicFramePr>
        <p:xfrm>
          <a:off x="2351585" y="2924944"/>
          <a:ext cx="7920878" cy="2966688"/>
        </p:xfrm>
        <a:graphic>
          <a:graphicData uri="http://schemas.openxmlformats.org/drawingml/2006/table">
            <a:tbl>
              <a:tblPr>
                <a:tableStyleId>{5C22544A-7EE6-4342-B048-85BDC9FD1C3A}</a:tableStyleId>
              </a:tblPr>
              <a:tblGrid>
                <a:gridCol w="792088">
                  <a:extLst>
                    <a:ext uri="{9D8B030D-6E8A-4147-A177-3AD203B41FA5}">
                      <a16:colId xmlns="" xmlns:a16="http://schemas.microsoft.com/office/drawing/2014/main" val="20000"/>
                    </a:ext>
                  </a:extLst>
                </a:gridCol>
                <a:gridCol w="3888431">
                  <a:extLst>
                    <a:ext uri="{9D8B030D-6E8A-4147-A177-3AD203B41FA5}">
                      <a16:colId xmlns="" xmlns:a16="http://schemas.microsoft.com/office/drawing/2014/main" val="20001"/>
                    </a:ext>
                  </a:extLst>
                </a:gridCol>
                <a:gridCol w="643896">
                  <a:extLst>
                    <a:ext uri="{9D8B030D-6E8A-4147-A177-3AD203B41FA5}">
                      <a16:colId xmlns="" xmlns:a16="http://schemas.microsoft.com/office/drawing/2014/main" val="20002"/>
                    </a:ext>
                  </a:extLst>
                </a:gridCol>
                <a:gridCol w="148192">
                  <a:extLst>
                    <a:ext uri="{9D8B030D-6E8A-4147-A177-3AD203B41FA5}">
                      <a16:colId xmlns="" xmlns:a16="http://schemas.microsoft.com/office/drawing/2014/main" val="20003"/>
                    </a:ext>
                  </a:extLst>
                </a:gridCol>
                <a:gridCol w="733538">
                  <a:extLst>
                    <a:ext uri="{9D8B030D-6E8A-4147-A177-3AD203B41FA5}">
                      <a16:colId xmlns="" xmlns:a16="http://schemas.microsoft.com/office/drawing/2014/main" val="20004"/>
                    </a:ext>
                  </a:extLst>
                </a:gridCol>
                <a:gridCol w="130558">
                  <a:extLst>
                    <a:ext uri="{9D8B030D-6E8A-4147-A177-3AD203B41FA5}">
                      <a16:colId xmlns="" xmlns:a16="http://schemas.microsoft.com/office/drawing/2014/main" val="20005"/>
                    </a:ext>
                  </a:extLst>
                </a:gridCol>
                <a:gridCol w="751173">
                  <a:extLst>
                    <a:ext uri="{9D8B030D-6E8A-4147-A177-3AD203B41FA5}">
                      <a16:colId xmlns="" xmlns:a16="http://schemas.microsoft.com/office/drawing/2014/main" val="20006"/>
                    </a:ext>
                  </a:extLst>
                </a:gridCol>
                <a:gridCol w="112923">
                  <a:extLst>
                    <a:ext uri="{9D8B030D-6E8A-4147-A177-3AD203B41FA5}">
                      <a16:colId xmlns="" xmlns:a16="http://schemas.microsoft.com/office/drawing/2014/main" val="20007"/>
                    </a:ext>
                  </a:extLst>
                </a:gridCol>
                <a:gridCol w="720079">
                  <a:extLst>
                    <a:ext uri="{9D8B030D-6E8A-4147-A177-3AD203B41FA5}">
                      <a16:colId xmlns="" xmlns:a16="http://schemas.microsoft.com/office/drawing/2014/main" val="20008"/>
                    </a:ext>
                  </a:extLst>
                </a:gridCol>
              </a:tblGrid>
              <a:tr h="695742">
                <a:tc gridSpan="2">
                  <a:txBody>
                    <a:bodyPr/>
                    <a:lstStyle/>
                    <a:p>
                      <a:pPr algn="ctr">
                        <a:lnSpc>
                          <a:spcPct val="150000"/>
                        </a:lnSpc>
                        <a:spcBef>
                          <a:spcPts val="400"/>
                        </a:spcBef>
                        <a:spcAft>
                          <a:spcPts val="400"/>
                        </a:spcAft>
                      </a:pPr>
                      <a:r>
                        <a:rPr lang="da-DK" sz="1400" dirty="0">
                          <a:effectLst/>
                        </a:rPr>
                        <a:t> </a:t>
                      </a:r>
                      <a:endParaRPr lang="da-DK" sz="1400" dirty="0">
                        <a:effectLst/>
                        <a:latin typeface="Arial"/>
                        <a:ea typeface="Times New Roman"/>
                        <a:cs typeface="Times New Roman"/>
                      </a:endParaRPr>
                    </a:p>
                  </a:txBody>
                  <a:tcPr marL="50800" marR="50800" marT="0" marB="0" anchor="b"/>
                </a:tc>
                <a:tc hMerge="1">
                  <a:txBody>
                    <a:bodyPr/>
                    <a:lstStyle/>
                    <a:p>
                      <a:endParaRPr lang="da-DK"/>
                    </a:p>
                  </a:txBody>
                  <a:tcPr/>
                </a:tc>
                <a:tc gridSpan="2">
                  <a:txBody>
                    <a:bodyPr/>
                    <a:lstStyle/>
                    <a:p>
                      <a:pPr algn="ctr">
                        <a:lnSpc>
                          <a:spcPct val="150000"/>
                        </a:lnSpc>
                        <a:spcBef>
                          <a:spcPts val="400"/>
                        </a:spcBef>
                        <a:spcAft>
                          <a:spcPts val="400"/>
                        </a:spcAft>
                      </a:pPr>
                      <a:r>
                        <a:rPr lang="da-DK" sz="1400" dirty="0">
                          <a:effectLst/>
                        </a:rPr>
                        <a:t>3. kvartal 2016</a:t>
                      </a:r>
                      <a:endParaRPr lang="da-DK" sz="1400" dirty="0">
                        <a:effectLst/>
                        <a:latin typeface="Arial"/>
                        <a:ea typeface="Times New Roman"/>
                        <a:cs typeface="Times New Roman"/>
                      </a:endParaRPr>
                    </a:p>
                  </a:txBody>
                  <a:tcPr marL="50800" marR="50800" marT="0" marB="0" anchor="b"/>
                </a:tc>
                <a:tc hMerge="1">
                  <a:txBody>
                    <a:bodyPr/>
                    <a:lstStyle/>
                    <a:p>
                      <a:pPr algn="ctr">
                        <a:lnSpc>
                          <a:spcPct val="150000"/>
                        </a:lnSpc>
                        <a:spcBef>
                          <a:spcPts val="400"/>
                        </a:spcBef>
                        <a:spcAft>
                          <a:spcPts val="400"/>
                        </a:spcAft>
                      </a:pPr>
                      <a:endParaRPr lang="da-DK" sz="1400" dirty="0">
                        <a:effectLst/>
                        <a:latin typeface="Arial"/>
                        <a:ea typeface="Times New Roman"/>
                        <a:cs typeface="Times New Roman"/>
                      </a:endParaRPr>
                    </a:p>
                  </a:txBody>
                  <a:tcPr marL="50800" marR="50800" marT="0" marB="0" anchor="b"/>
                </a:tc>
                <a:tc gridSpan="2">
                  <a:txBody>
                    <a:bodyPr/>
                    <a:lstStyle/>
                    <a:p>
                      <a:pPr algn="ctr">
                        <a:lnSpc>
                          <a:spcPct val="150000"/>
                        </a:lnSpc>
                        <a:spcBef>
                          <a:spcPts val="400"/>
                        </a:spcBef>
                        <a:spcAft>
                          <a:spcPts val="400"/>
                        </a:spcAft>
                      </a:pPr>
                      <a:r>
                        <a:rPr lang="da-DK" sz="1400" dirty="0">
                          <a:effectLst/>
                        </a:rPr>
                        <a:t>2. kvartal 2016</a:t>
                      </a:r>
                      <a:endParaRPr lang="da-DK" sz="1400" dirty="0">
                        <a:effectLst/>
                        <a:latin typeface="Arial"/>
                        <a:ea typeface="Times New Roman"/>
                        <a:cs typeface="Times New Roman"/>
                      </a:endParaRPr>
                    </a:p>
                  </a:txBody>
                  <a:tcPr marL="50800" marR="50800" marT="0" marB="0" anchor="b"/>
                </a:tc>
                <a:tc hMerge="1">
                  <a:txBody>
                    <a:bodyPr/>
                    <a:lstStyle/>
                    <a:p>
                      <a:pPr algn="ctr">
                        <a:lnSpc>
                          <a:spcPct val="150000"/>
                        </a:lnSpc>
                        <a:spcBef>
                          <a:spcPts val="400"/>
                        </a:spcBef>
                        <a:spcAft>
                          <a:spcPts val="400"/>
                        </a:spcAft>
                      </a:pPr>
                      <a:endParaRPr lang="da-DK" sz="1400" dirty="0">
                        <a:effectLst/>
                        <a:latin typeface="Arial"/>
                        <a:ea typeface="Times New Roman"/>
                        <a:cs typeface="Times New Roman"/>
                      </a:endParaRPr>
                    </a:p>
                  </a:txBody>
                  <a:tcPr marL="50800" marR="50800" marT="0" marB="0" anchor="b"/>
                </a:tc>
                <a:tc gridSpan="2">
                  <a:txBody>
                    <a:bodyPr/>
                    <a:lstStyle/>
                    <a:p>
                      <a:pPr algn="ctr">
                        <a:lnSpc>
                          <a:spcPct val="150000"/>
                        </a:lnSpc>
                        <a:spcBef>
                          <a:spcPts val="400"/>
                        </a:spcBef>
                        <a:spcAft>
                          <a:spcPts val="400"/>
                        </a:spcAft>
                      </a:pPr>
                      <a:r>
                        <a:rPr lang="da-DK" sz="1400" dirty="0">
                          <a:effectLst/>
                        </a:rPr>
                        <a:t>1. kvartal 2016</a:t>
                      </a:r>
                      <a:endParaRPr lang="da-DK" sz="1400" dirty="0">
                        <a:effectLst/>
                        <a:latin typeface="Arial"/>
                        <a:ea typeface="Times New Roman"/>
                        <a:cs typeface="Times New Roman"/>
                      </a:endParaRPr>
                    </a:p>
                  </a:txBody>
                  <a:tcPr marL="50800" marR="50800" marT="0" marB="0" anchor="b"/>
                </a:tc>
                <a:tc hMerge="1">
                  <a:txBody>
                    <a:bodyPr/>
                    <a:lstStyle/>
                    <a:p>
                      <a:pPr algn="ctr">
                        <a:lnSpc>
                          <a:spcPct val="150000"/>
                        </a:lnSpc>
                        <a:spcBef>
                          <a:spcPts val="400"/>
                        </a:spcBef>
                        <a:spcAft>
                          <a:spcPts val="400"/>
                        </a:spcAft>
                      </a:pPr>
                      <a:endParaRPr lang="da-DK" sz="1400" dirty="0">
                        <a:effectLst/>
                        <a:latin typeface="Arial"/>
                        <a:ea typeface="Times New Roman"/>
                        <a:cs typeface="Times New Roman"/>
                      </a:endParaRPr>
                    </a:p>
                  </a:txBody>
                  <a:tcPr marL="50800" marR="50800" marT="0" marB="0" anchor="b"/>
                </a:tc>
                <a:tc>
                  <a:txBody>
                    <a:bodyPr/>
                    <a:lstStyle/>
                    <a:p>
                      <a:pPr algn="ctr">
                        <a:lnSpc>
                          <a:spcPct val="150000"/>
                        </a:lnSpc>
                        <a:spcBef>
                          <a:spcPts val="400"/>
                        </a:spcBef>
                        <a:spcAft>
                          <a:spcPts val="400"/>
                        </a:spcAft>
                      </a:pPr>
                      <a:r>
                        <a:rPr lang="da-DK" sz="1400" dirty="0">
                          <a:effectLst/>
                        </a:rPr>
                        <a:t>Total</a:t>
                      </a:r>
                      <a:endParaRPr lang="da-DK" sz="1400" dirty="0">
                        <a:effectLst/>
                        <a:latin typeface="Arial"/>
                        <a:ea typeface="Times New Roman"/>
                        <a:cs typeface="Times New Roman"/>
                      </a:endParaRPr>
                    </a:p>
                  </a:txBody>
                  <a:tcPr marL="50800" marR="50800" marT="0" marB="0" anchor="b"/>
                </a:tc>
                <a:extLst>
                  <a:ext uri="{0D108BD9-81ED-4DB2-BD59-A6C34878D82A}">
                    <a16:rowId xmlns="" xmlns:a16="http://schemas.microsoft.com/office/drawing/2014/main" val="10000"/>
                  </a:ext>
                </a:extLst>
              </a:tr>
              <a:tr h="280935">
                <a:tc>
                  <a:txBody>
                    <a:bodyPr/>
                    <a:lstStyle/>
                    <a:p>
                      <a:pPr>
                        <a:lnSpc>
                          <a:spcPct val="150000"/>
                        </a:lnSpc>
                        <a:spcBef>
                          <a:spcPts val="400"/>
                        </a:spcBef>
                        <a:spcAft>
                          <a:spcPts val="400"/>
                        </a:spcAft>
                      </a:pPr>
                      <a:r>
                        <a:rPr lang="da-DK" sz="1400">
                          <a:effectLst/>
                        </a:rPr>
                        <a:t>Kode</a:t>
                      </a:r>
                      <a:endParaRPr lang="da-DK" sz="1400">
                        <a:effectLst/>
                        <a:latin typeface="Arial"/>
                        <a:ea typeface="Times New Roman"/>
                        <a:cs typeface="Times New Roman"/>
                      </a:endParaRPr>
                    </a:p>
                  </a:txBody>
                  <a:tcPr marL="50800" marR="50800" marT="0" marB="0" anchor="b"/>
                </a:tc>
                <a:tc>
                  <a:txBody>
                    <a:bodyPr/>
                    <a:lstStyle/>
                    <a:p>
                      <a:pPr>
                        <a:lnSpc>
                          <a:spcPct val="150000"/>
                        </a:lnSpc>
                        <a:spcBef>
                          <a:spcPts val="400"/>
                        </a:spcBef>
                        <a:spcAft>
                          <a:spcPts val="400"/>
                        </a:spcAft>
                      </a:pPr>
                      <a:r>
                        <a:rPr lang="da-DK" sz="1400" dirty="0">
                          <a:effectLst/>
                        </a:rPr>
                        <a:t>Kodetekst</a:t>
                      </a:r>
                      <a:endParaRPr lang="da-DK" sz="1400" dirty="0">
                        <a:effectLst/>
                        <a:latin typeface="Arial"/>
                        <a:ea typeface="Times New Roman"/>
                        <a:cs typeface="Times New Roman"/>
                      </a:endParaRPr>
                    </a:p>
                  </a:txBody>
                  <a:tcPr marL="50800" marR="50800" marT="0" marB="0" anchor="b"/>
                </a:tc>
                <a:tc gridSpan="7">
                  <a:txBody>
                    <a:bodyPr/>
                    <a:lstStyle/>
                    <a:p>
                      <a:pPr algn="ctr">
                        <a:lnSpc>
                          <a:spcPct val="150000"/>
                        </a:lnSpc>
                        <a:spcBef>
                          <a:spcPts val="400"/>
                        </a:spcBef>
                        <a:spcAft>
                          <a:spcPts val="400"/>
                        </a:spcAft>
                      </a:pPr>
                      <a:r>
                        <a:rPr lang="da-DK" sz="1400" dirty="0">
                          <a:effectLst/>
                        </a:rPr>
                        <a:t> </a:t>
                      </a:r>
                      <a:endParaRPr lang="da-DK" sz="1400" dirty="0">
                        <a:effectLst/>
                        <a:latin typeface="Arial"/>
                        <a:ea typeface="Times New Roman"/>
                        <a:cs typeface="Times New Roman"/>
                      </a:endParaRPr>
                    </a:p>
                  </a:txBody>
                  <a:tcPr marL="50800" marR="50800" marT="0" marB="0" anchor="b"/>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tc hMerge="1">
                  <a:txBody>
                    <a:bodyPr/>
                    <a:lstStyle/>
                    <a:p>
                      <a:endParaRPr lang="da-DK"/>
                    </a:p>
                  </a:txBody>
                  <a:tcPr/>
                </a:tc>
                <a:extLst>
                  <a:ext uri="{0D108BD9-81ED-4DB2-BD59-A6C34878D82A}">
                    <a16:rowId xmlns="" xmlns:a16="http://schemas.microsoft.com/office/drawing/2014/main" val="10001"/>
                  </a:ext>
                </a:extLst>
              </a:tr>
              <a:tr h="655413">
                <a:tc>
                  <a:txBody>
                    <a:bodyPr/>
                    <a:lstStyle/>
                    <a:p>
                      <a:pPr>
                        <a:lnSpc>
                          <a:spcPct val="150000"/>
                        </a:lnSpc>
                        <a:spcBef>
                          <a:spcPts val="400"/>
                        </a:spcBef>
                        <a:spcAft>
                          <a:spcPts val="400"/>
                        </a:spcAft>
                      </a:pPr>
                      <a:r>
                        <a:rPr lang="da-DK" sz="1400">
                          <a:effectLst/>
                        </a:rPr>
                        <a:t>AVAA02</a:t>
                      </a:r>
                      <a:endParaRPr lang="da-DK" sz="1400">
                        <a:effectLst/>
                        <a:latin typeface="Arial"/>
                        <a:ea typeface="Times New Roman"/>
                        <a:cs typeface="Times New Roman"/>
                      </a:endParaRPr>
                    </a:p>
                  </a:txBody>
                  <a:tcPr marL="50800" marR="50800" marT="0" marB="0"/>
                </a:tc>
                <a:tc>
                  <a:txBody>
                    <a:bodyPr/>
                    <a:lstStyle/>
                    <a:p>
                      <a:pPr>
                        <a:lnSpc>
                          <a:spcPct val="150000"/>
                        </a:lnSpc>
                        <a:spcBef>
                          <a:spcPts val="400"/>
                        </a:spcBef>
                        <a:spcAft>
                          <a:spcPts val="400"/>
                        </a:spcAft>
                      </a:pPr>
                      <a:r>
                        <a:rPr lang="da-DK" sz="1400" dirty="0">
                          <a:effectLst/>
                        </a:rPr>
                        <a:t>Afstod ud fra en lægefaglig vurdering efter samråd med transplantationskoordinatorfunktionen</a:t>
                      </a:r>
                      <a:endParaRPr lang="da-DK" sz="1400" dirty="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tc>
                <a:tc gridSpan="2">
                  <a:txBody>
                    <a:bodyPr/>
                    <a:lstStyle/>
                    <a:p>
                      <a:pPr algn="r">
                        <a:lnSpc>
                          <a:spcPct val="150000"/>
                        </a:lnSpc>
                        <a:spcBef>
                          <a:spcPts val="400"/>
                        </a:spcBef>
                        <a:spcAft>
                          <a:spcPts val="400"/>
                        </a:spcAft>
                      </a:pPr>
                      <a:r>
                        <a:rPr lang="da-DK" sz="1400" dirty="0">
                          <a:effectLst/>
                        </a:rPr>
                        <a:t>2</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1</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3</a:t>
                      </a:r>
                      <a:endParaRPr lang="da-DK" sz="1400" dirty="0">
                        <a:effectLst/>
                        <a:latin typeface="Arial"/>
                        <a:ea typeface="Times New Roman"/>
                        <a:cs typeface="Times New Roman"/>
                      </a:endParaRPr>
                    </a:p>
                  </a:txBody>
                  <a:tcPr marL="50800" marR="50800" marT="0" marB="0"/>
                </a:tc>
                <a:tc hMerge="1">
                  <a:txBody>
                    <a:bodyPr/>
                    <a:lstStyle/>
                    <a:p>
                      <a:endParaRPr lang="da-DK"/>
                    </a:p>
                  </a:txBody>
                  <a:tcPr/>
                </a:tc>
                <a:extLst>
                  <a:ext uri="{0D108BD9-81ED-4DB2-BD59-A6C34878D82A}">
                    <a16:rowId xmlns="" xmlns:a16="http://schemas.microsoft.com/office/drawing/2014/main" val="10002"/>
                  </a:ext>
                </a:extLst>
              </a:tr>
              <a:tr h="655413">
                <a:tc>
                  <a:txBody>
                    <a:bodyPr/>
                    <a:lstStyle/>
                    <a:p>
                      <a:pPr>
                        <a:lnSpc>
                          <a:spcPct val="150000"/>
                        </a:lnSpc>
                        <a:spcBef>
                          <a:spcPts val="400"/>
                        </a:spcBef>
                        <a:spcAft>
                          <a:spcPts val="400"/>
                        </a:spcAft>
                      </a:pPr>
                      <a:r>
                        <a:rPr lang="da-DK" sz="1400">
                          <a:effectLst/>
                        </a:rPr>
                        <a:t>AVAA03</a:t>
                      </a:r>
                      <a:endParaRPr lang="da-DK" sz="1400">
                        <a:effectLst/>
                        <a:latin typeface="Arial"/>
                        <a:ea typeface="Times New Roman"/>
                        <a:cs typeface="Times New Roman"/>
                      </a:endParaRPr>
                    </a:p>
                  </a:txBody>
                  <a:tcPr marL="50800" marR="50800" marT="0" marB="0"/>
                </a:tc>
                <a:tc>
                  <a:txBody>
                    <a:bodyPr/>
                    <a:lstStyle/>
                    <a:p>
                      <a:pPr>
                        <a:lnSpc>
                          <a:spcPct val="150000"/>
                        </a:lnSpc>
                        <a:spcBef>
                          <a:spcPts val="400"/>
                        </a:spcBef>
                        <a:spcAft>
                          <a:spcPts val="400"/>
                        </a:spcAft>
                      </a:pPr>
                      <a:r>
                        <a:rPr lang="da-DK" sz="1400">
                          <a:effectLst/>
                        </a:rPr>
                        <a:t>Afstod ud fra en lægefaglig vurdering uden samråd med transplantationskoordinatorfunktionen</a:t>
                      </a:r>
                      <a:endParaRPr lang="da-DK" sz="140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tc>
                <a:tc gridSpan="2">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3</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3</a:t>
                      </a:r>
                      <a:endParaRPr lang="da-DK" sz="1400" dirty="0">
                        <a:effectLst/>
                        <a:latin typeface="Arial"/>
                        <a:ea typeface="Times New Roman"/>
                        <a:cs typeface="Times New Roman"/>
                      </a:endParaRPr>
                    </a:p>
                  </a:txBody>
                  <a:tcPr marL="50800" marR="50800" marT="0" marB="0"/>
                </a:tc>
                <a:tc hMerge="1">
                  <a:txBody>
                    <a:bodyPr/>
                    <a:lstStyle/>
                    <a:p>
                      <a:endParaRPr lang="da-DK"/>
                    </a:p>
                  </a:txBody>
                  <a:tcPr/>
                </a:tc>
                <a:extLst>
                  <a:ext uri="{0D108BD9-81ED-4DB2-BD59-A6C34878D82A}">
                    <a16:rowId xmlns="" xmlns:a16="http://schemas.microsoft.com/office/drawing/2014/main" val="10003"/>
                  </a:ext>
                </a:extLst>
              </a:tr>
              <a:tr h="561871">
                <a:tc>
                  <a:txBody>
                    <a:bodyPr/>
                    <a:lstStyle/>
                    <a:p>
                      <a:pPr>
                        <a:lnSpc>
                          <a:spcPct val="150000"/>
                        </a:lnSpc>
                        <a:spcBef>
                          <a:spcPts val="400"/>
                        </a:spcBef>
                        <a:spcAft>
                          <a:spcPts val="400"/>
                        </a:spcAft>
                      </a:pPr>
                      <a:r>
                        <a:rPr lang="da-DK" sz="1400" dirty="0">
                          <a:effectLst/>
                        </a:rPr>
                        <a:t>AVAA12</a:t>
                      </a:r>
                      <a:endParaRPr lang="da-DK" sz="1400" dirty="0">
                        <a:effectLst/>
                        <a:latin typeface="Arial"/>
                        <a:ea typeface="Times New Roman"/>
                        <a:cs typeface="Times New Roman"/>
                      </a:endParaRPr>
                    </a:p>
                  </a:txBody>
                  <a:tcPr marL="50800" marR="50800" marT="0" marB="0"/>
                </a:tc>
                <a:tc>
                  <a:txBody>
                    <a:bodyPr/>
                    <a:lstStyle/>
                    <a:p>
                      <a:pPr>
                        <a:lnSpc>
                          <a:spcPct val="150000"/>
                        </a:lnSpc>
                        <a:spcBef>
                          <a:spcPts val="400"/>
                        </a:spcBef>
                        <a:spcAft>
                          <a:spcPts val="400"/>
                        </a:spcAft>
                      </a:pPr>
                      <a:r>
                        <a:rPr lang="da-DK" sz="1400" dirty="0">
                          <a:effectLst/>
                        </a:rPr>
                        <a:t>Patientens indstilling ukendt, og pårørende ønskede ikke donation</a:t>
                      </a:r>
                      <a:endParaRPr lang="da-DK" sz="1400" dirty="0">
                        <a:effectLst/>
                        <a:latin typeface="Arial"/>
                        <a:ea typeface="Times New Roman"/>
                        <a:cs typeface="Times New Roman"/>
                      </a:endParaRPr>
                    </a:p>
                  </a:txBody>
                  <a:tcPr marL="50800" marR="50800" marT="0" marB="0"/>
                </a:tc>
                <a:tc>
                  <a:txBody>
                    <a:bodyPr/>
                    <a:lstStyle/>
                    <a:p>
                      <a:pPr algn="r">
                        <a:lnSpc>
                          <a:spcPct val="150000"/>
                        </a:lnSpc>
                        <a:spcBef>
                          <a:spcPts val="400"/>
                        </a:spcBef>
                        <a:spcAft>
                          <a:spcPts val="400"/>
                        </a:spcAft>
                      </a:pPr>
                      <a:r>
                        <a:rPr lang="da-DK" sz="1400">
                          <a:effectLst/>
                        </a:rPr>
                        <a:t>0</a:t>
                      </a:r>
                      <a:endParaRPr lang="da-DK" sz="1400">
                        <a:effectLst/>
                        <a:latin typeface="Arial"/>
                        <a:ea typeface="Times New Roman"/>
                        <a:cs typeface="Times New Roman"/>
                      </a:endParaRPr>
                    </a:p>
                  </a:txBody>
                  <a:tcPr marL="50800" marR="50800" marT="0" marB="0"/>
                </a:tc>
                <a:tc gridSpan="2">
                  <a:txBody>
                    <a:bodyPr/>
                    <a:lstStyle/>
                    <a:p>
                      <a:pPr algn="r">
                        <a:lnSpc>
                          <a:spcPct val="150000"/>
                        </a:lnSpc>
                        <a:spcBef>
                          <a:spcPts val="400"/>
                        </a:spcBef>
                        <a:spcAft>
                          <a:spcPts val="400"/>
                        </a:spcAft>
                      </a:pPr>
                      <a:r>
                        <a:rPr lang="da-DK" sz="1400">
                          <a:effectLst/>
                        </a:rPr>
                        <a:t>1</a:t>
                      </a:r>
                      <a:endParaRPr lang="da-DK" sz="140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0</a:t>
                      </a:r>
                      <a:endParaRPr lang="da-DK" sz="1400" dirty="0">
                        <a:effectLst/>
                        <a:latin typeface="Arial"/>
                        <a:ea typeface="Times New Roman"/>
                        <a:cs typeface="Times New Roman"/>
                      </a:endParaRPr>
                    </a:p>
                  </a:txBody>
                  <a:tcPr marL="50800" marR="50800" marT="0" marB="0"/>
                </a:tc>
                <a:tc hMerge="1">
                  <a:txBody>
                    <a:bodyPr/>
                    <a:lstStyle/>
                    <a:p>
                      <a:endParaRPr lang="da-DK"/>
                    </a:p>
                  </a:txBody>
                  <a:tcPr/>
                </a:tc>
                <a:tc gridSpan="2">
                  <a:txBody>
                    <a:bodyPr/>
                    <a:lstStyle/>
                    <a:p>
                      <a:pPr algn="r">
                        <a:lnSpc>
                          <a:spcPct val="150000"/>
                        </a:lnSpc>
                        <a:spcBef>
                          <a:spcPts val="400"/>
                        </a:spcBef>
                        <a:spcAft>
                          <a:spcPts val="400"/>
                        </a:spcAft>
                      </a:pPr>
                      <a:r>
                        <a:rPr lang="da-DK" sz="1400" dirty="0">
                          <a:effectLst/>
                        </a:rPr>
                        <a:t>1</a:t>
                      </a:r>
                      <a:endParaRPr lang="da-DK" sz="1400" dirty="0">
                        <a:effectLst/>
                        <a:latin typeface="Arial"/>
                        <a:ea typeface="Times New Roman"/>
                        <a:cs typeface="Times New Roman"/>
                      </a:endParaRPr>
                    </a:p>
                  </a:txBody>
                  <a:tcPr marL="50800" marR="50800" marT="0" marB="0"/>
                </a:tc>
                <a:tc hMerge="1">
                  <a:txBody>
                    <a:bodyPr/>
                    <a:lstStyle/>
                    <a:p>
                      <a:endParaRPr lang="da-DK"/>
                    </a:p>
                  </a:txBody>
                  <a:tcPr/>
                </a:tc>
                <a:extLst>
                  <a:ext uri="{0D108BD9-81ED-4DB2-BD59-A6C34878D82A}">
                    <a16:rowId xmlns="" xmlns:a16="http://schemas.microsoft.com/office/drawing/2014/main" val="10004"/>
                  </a:ext>
                </a:extLst>
              </a:tr>
            </a:tbl>
          </a:graphicData>
        </a:graphic>
      </p:graphicFrame>
      <p:sp>
        <p:nvSpPr>
          <p:cNvPr id="5" name="Ellipse 4"/>
          <p:cNvSpPr/>
          <p:nvPr/>
        </p:nvSpPr>
        <p:spPr>
          <a:xfrm>
            <a:off x="9981709" y="4636263"/>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
        <p:nvSpPr>
          <p:cNvPr id="6" name="Ellipse 5"/>
          <p:cNvSpPr/>
          <p:nvPr/>
        </p:nvSpPr>
        <p:spPr>
          <a:xfrm>
            <a:off x="10016218" y="4005064"/>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
        <p:nvSpPr>
          <p:cNvPr id="7" name="Ellipse 6"/>
          <p:cNvSpPr/>
          <p:nvPr/>
        </p:nvSpPr>
        <p:spPr>
          <a:xfrm>
            <a:off x="9988598" y="5301208"/>
            <a:ext cx="360040" cy="288032"/>
          </a:xfrm>
          <a:prstGeom prst="ellipse">
            <a:avLst/>
          </a:prstGeom>
          <a:noFill/>
          <a:ln>
            <a:solidFill>
              <a:srgbClr val="D86C1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solidFill>
                <a:srgbClr val="D86C14"/>
              </a:solidFill>
            </a:endParaRPr>
          </a:p>
        </p:txBody>
      </p:sp>
    </p:spTree>
    <p:extLst>
      <p:ext uri="{BB962C8B-B14F-4D97-AF65-F5344CB8AC3E}">
        <p14:creationId xmlns:p14="http://schemas.microsoft.com/office/powerpoint/2010/main" val="3191280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Fejlfinding</a:t>
            </a:r>
          </a:p>
        </p:txBody>
      </p:sp>
      <p:sp>
        <p:nvSpPr>
          <p:cNvPr id="3" name="Pladsholder til indhold 2"/>
          <p:cNvSpPr>
            <a:spLocks noGrp="1"/>
          </p:cNvSpPr>
          <p:nvPr>
            <p:ph idx="1"/>
          </p:nvPr>
        </p:nvSpPr>
        <p:spPr/>
        <p:txBody>
          <a:bodyPr/>
          <a:lstStyle/>
          <a:p>
            <a:pPr lvl="1"/>
            <a:r>
              <a:rPr lang="da-DK" dirty="0"/>
              <a:t>Fremfind patienterne</a:t>
            </a:r>
          </a:p>
          <a:p>
            <a:pPr lvl="2"/>
            <a:r>
              <a:rPr lang="da-DK" dirty="0"/>
              <a:t>Lav audit på alle afdøde patienter</a:t>
            </a:r>
          </a:p>
          <a:p>
            <a:pPr lvl="2"/>
            <a:r>
              <a:rPr lang="da-DK" dirty="0"/>
              <a:t>Stemmer tallene ikke overens, lav et datatræk på én af koderne på niveauet over uoverensstemmelsen.</a:t>
            </a:r>
          </a:p>
          <a:p>
            <a:pPr lvl="3"/>
            <a:r>
              <a:rPr lang="da-DK" dirty="0"/>
              <a:t>Patient administrative system</a:t>
            </a:r>
          </a:p>
          <a:p>
            <a:pPr lvl="3"/>
            <a:r>
              <a:rPr lang="da-DK" dirty="0"/>
              <a:t>Intensiv PDM (Patient data management, CIS, SP…..)</a:t>
            </a:r>
          </a:p>
          <a:p>
            <a:pPr lvl="2"/>
            <a:r>
              <a:rPr lang="da-DK" dirty="0" err="1"/>
              <a:t>Fejlret</a:t>
            </a:r>
            <a:r>
              <a:rPr lang="da-DK" dirty="0"/>
              <a:t> efter kontakt fra DCO</a:t>
            </a:r>
          </a:p>
          <a:p>
            <a:pPr lvl="1"/>
            <a:endParaRPr lang="da-DK" dirty="0"/>
          </a:p>
          <a:p>
            <a:pPr lvl="1"/>
            <a:r>
              <a:rPr lang="da-DK" dirty="0"/>
              <a:t>Kliniske fejl findes kun ved audit på alle afdøde patienter</a:t>
            </a:r>
          </a:p>
        </p:txBody>
      </p:sp>
      <p:sp>
        <p:nvSpPr>
          <p:cNvPr id="4" name="Pladsholder til dato 3"/>
          <p:cNvSpPr>
            <a:spLocks noGrp="1"/>
          </p:cNvSpPr>
          <p:nvPr>
            <p:ph type="dt" sz="half" idx="10"/>
          </p:nvPr>
        </p:nvSpPr>
        <p:spPr/>
        <p:txBody>
          <a:bodyPr/>
          <a:lstStyle/>
          <a:p>
            <a:pPr>
              <a:defRPr/>
            </a:pPr>
            <a:endParaRPr lang="da-DK"/>
          </a:p>
        </p:txBody>
      </p:sp>
      <p:sp>
        <p:nvSpPr>
          <p:cNvPr id="5" name="Pladsholder til sidefod 4"/>
          <p:cNvSpPr>
            <a:spLocks noGrp="1"/>
          </p:cNvSpPr>
          <p:nvPr>
            <p:ph type="ftr" sz="quarter" idx="11"/>
          </p:nvPr>
        </p:nvSpPr>
        <p:spPr/>
        <p:txBody>
          <a:bodyPr/>
          <a:lstStyle/>
          <a:p>
            <a:pPr>
              <a:defRPr/>
            </a:pPr>
            <a:endParaRPr lang="da-DK"/>
          </a:p>
        </p:txBody>
      </p:sp>
    </p:spTree>
    <p:extLst>
      <p:ext uri="{BB962C8B-B14F-4D97-AF65-F5344CB8AC3E}">
        <p14:creationId xmlns:p14="http://schemas.microsoft.com/office/powerpoint/2010/main" val="4023237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09600" y="216765"/>
            <a:ext cx="10972800" cy="706090"/>
          </a:xfrm>
        </p:spPr>
        <p:txBody>
          <a:bodyPr/>
          <a:lstStyle/>
          <a:p>
            <a:r>
              <a:rPr lang="da-DK" dirty="0"/>
              <a:t>Registrerings skema</a:t>
            </a:r>
          </a:p>
        </p:txBody>
      </p:sp>
      <p:sp>
        <p:nvSpPr>
          <p:cNvPr id="3" name="Pladsholder til dato 2"/>
          <p:cNvSpPr>
            <a:spLocks noGrp="1"/>
          </p:cNvSpPr>
          <p:nvPr>
            <p:ph type="dt" sz="half" idx="10"/>
          </p:nvPr>
        </p:nvSpPr>
        <p:spPr/>
        <p:txBody>
          <a:bodyPr/>
          <a:lstStyle/>
          <a:p>
            <a:pPr>
              <a:defRPr/>
            </a:pPr>
            <a:endParaRPr lang="da-DK"/>
          </a:p>
        </p:txBody>
      </p:sp>
      <p:sp>
        <p:nvSpPr>
          <p:cNvPr id="4" name="Pladsholder til sidefod 3"/>
          <p:cNvSpPr>
            <a:spLocks noGrp="1"/>
          </p:cNvSpPr>
          <p:nvPr>
            <p:ph type="ftr" sz="quarter" idx="11"/>
          </p:nvPr>
        </p:nvSpPr>
        <p:spPr/>
        <p:txBody>
          <a:bodyPr/>
          <a:lstStyle/>
          <a:p>
            <a:pPr>
              <a:defRPr/>
            </a:pPr>
            <a:endParaRPr lang="da-DK"/>
          </a:p>
        </p:txBody>
      </p:sp>
      <p:sp>
        <p:nvSpPr>
          <p:cNvPr id="7" name="Tekstfelt 6"/>
          <p:cNvSpPr txBox="1"/>
          <p:nvPr/>
        </p:nvSpPr>
        <p:spPr>
          <a:xfrm>
            <a:off x="263352" y="1412776"/>
            <a:ext cx="11737304" cy="3293209"/>
          </a:xfrm>
          <a:prstGeom prst="rect">
            <a:avLst/>
          </a:prstGeom>
          <a:noFill/>
        </p:spPr>
        <p:txBody>
          <a:bodyPr wrap="square" rtlCol="0">
            <a:spAutoFit/>
          </a:bodyPr>
          <a:lstStyle/>
          <a:p>
            <a:r>
              <a:rPr lang="da-DK" sz="1600" dirty="0"/>
              <a:t>Havde pt en dødelig hjerneskade		</a:t>
            </a:r>
            <a:r>
              <a:rPr lang="da-DK" sz="1600" dirty="0">
                <a:solidFill>
                  <a:schemeClr val="bg1"/>
                </a:solidFill>
                <a:highlight>
                  <a:srgbClr val="0000FF"/>
                </a:highlight>
              </a:rPr>
              <a:t>ZDW57</a:t>
            </a:r>
            <a:r>
              <a:rPr lang="da-DK" sz="1600" dirty="0"/>
              <a:t>		</a:t>
            </a:r>
            <a:r>
              <a:rPr lang="da-DK" sz="1600" dirty="0">
                <a:solidFill>
                  <a:schemeClr val="bg1"/>
                </a:solidFill>
                <a:highlight>
                  <a:srgbClr val="FF0000"/>
                </a:highlight>
              </a:rPr>
              <a:t>AVAX01</a:t>
            </a:r>
          </a:p>
          <a:p>
            <a:endParaRPr lang="da-DK" sz="1600" dirty="0">
              <a:solidFill>
                <a:schemeClr val="bg1"/>
              </a:solidFill>
              <a:highlight>
                <a:srgbClr val="FF0000"/>
              </a:highlight>
            </a:endParaRPr>
          </a:p>
          <a:p>
            <a:r>
              <a:rPr lang="da-DK" sz="1600" dirty="0"/>
              <a:t>Var pt i respirator				</a:t>
            </a:r>
            <a:r>
              <a:rPr lang="da-DK" sz="1600" dirty="0">
                <a:solidFill>
                  <a:schemeClr val="bg1"/>
                </a:solidFill>
                <a:highlight>
                  <a:srgbClr val="0000FF"/>
                </a:highlight>
              </a:rPr>
              <a:t>BGDA0…BGDA02</a:t>
            </a:r>
            <a:r>
              <a:rPr lang="da-DK" sz="1600" dirty="0"/>
              <a:t>		</a:t>
            </a:r>
            <a:r>
              <a:rPr lang="da-DK" sz="1600" dirty="0">
                <a:solidFill>
                  <a:schemeClr val="bg1"/>
                </a:solidFill>
                <a:highlight>
                  <a:srgbClr val="FF0000"/>
                </a:highlight>
              </a:rPr>
              <a:t>AVAX02</a:t>
            </a:r>
          </a:p>
          <a:p>
            <a:endParaRPr lang="da-DK" sz="1600" dirty="0"/>
          </a:p>
          <a:p>
            <a:r>
              <a:rPr lang="da-DK" sz="1600" dirty="0"/>
              <a:t>Var patienten uden reaktioner			</a:t>
            </a:r>
            <a:r>
              <a:rPr lang="da-DK" sz="1600" dirty="0">
                <a:solidFill>
                  <a:schemeClr val="bg1"/>
                </a:solidFill>
                <a:highlight>
                  <a:srgbClr val="0000FF"/>
                </a:highlight>
              </a:rPr>
              <a:t>DR940B</a:t>
            </a:r>
            <a:r>
              <a:rPr lang="da-DK" sz="1600" dirty="0"/>
              <a:t>		</a:t>
            </a:r>
            <a:r>
              <a:rPr lang="da-DK" sz="1600" dirty="0">
                <a:solidFill>
                  <a:schemeClr val="bg1"/>
                </a:solidFill>
                <a:highlight>
                  <a:srgbClr val="FF0000"/>
                </a:highlight>
              </a:rPr>
              <a:t>AVAX03</a:t>
            </a:r>
          </a:p>
          <a:p>
            <a:endParaRPr lang="da-DK" sz="1600" dirty="0"/>
          </a:p>
          <a:p>
            <a:r>
              <a:rPr lang="da-DK" sz="1600" dirty="0"/>
              <a:t>Blev de pårørende informeret			</a:t>
            </a:r>
            <a:r>
              <a:rPr lang="da-DK" sz="1600" dirty="0">
                <a:solidFill>
                  <a:schemeClr val="bg1"/>
                </a:solidFill>
                <a:highlight>
                  <a:srgbClr val="0000FF"/>
                </a:highlight>
              </a:rPr>
              <a:t>BVAA5A</a:t>
            </a:r>
            <a:r>
              <a:rPr lang="da-DK" sz="1600" dirty="0"/>
              <a:t>		</a:t>
            </a:r>
            <a:r>
              <a:rPr lang="da-DK" sz="1600" dirty="0">
                <a:solidFill>
                  <a:schemeClr val="bg1"/>
                </a:solidFill>
                <a:highlight>
                  <a:srgbClr val="0000FF"/>
                </a:highlight>
              </a:rPr>
              <a:t>AVAX04</a:t>
            </a:r>
          </a:p>
          <a:p>
            <a:endParaRPr lang="da-DK" sz="1600" dirty="0"/>
          </a:p>
          <a:p>
            <a:r>
              <a:rPr lang="da-DK" sz="1600" dirty="0"/>
              <a:t>Blev patienten erklæret hjernedød		</a:t>
            </a:r>
            <a:r>
              <a:rPr lang="da-DK" sz="1600" dirty="0">
                <a:solidFill>
                  <a:schemeClr val="bg1"/>
                </a:solidFill>
                <a:highlight>
                  <a:srgbClr val="0000FF"/>
                </a:highlight>
              </a:rPr>
              <a:t>DR991</a:t>
            </a:r>
            <a:r>
              <a:rPr lang="da-DK" sz="1600" dirty="0"/>
              <a:t>		</a:t>
            </a:r>
            <a:r>
              <a:rPr lang="da-DK" sz="1600" dirty="0">
                <a:solidFill>
                  <a:schemeClr val="bg1"/>
                </a:solidFill>
                <a:highlight>
                  <a:srgbClr val="FF0000"/>
                </a:highlight>
              </a:rPr>
              <a:t>AVAA01…AVAA16</a:t>
            </a:r>
          </a:p>
          <a:p>
            <a:endParaRPr lang="da-DK" sz="1600" dirty="0"/>
          </a:p>
          <a:p>
            <a:r>
              <a:rPr lang="da-DK" sz="1600" dirty="0"/>
              <a:t>Blev der lavet a-grafi			</a:t>
            </a:r>
            <a:r>
              <a:rPr lang="da-DK" sz="1600" dirty="0">
                <a:solidFill>
                  <a:schemeClr val="bg1"/>
                </a:solidFill>
                <a:highlight>
                  <a:srgbClr val="0000FF"/>
                </a:highlight>
              </a:rPr>
              <a:t>UXAB25…UXAA33</a:t>
            </a:r>
            <a:r>
              <a:rPr lang="da-DK" sz="1600" dirty="0"/>
              <a:t>		</a:t>
            </a:r>
            <a:r>
              <a:rPr lang="da-DK" sz="1600" dirty="0">
                <a:solidFill>
                  <a:schemeClr val="bg1"/>
                </a:solidFill>
                <a:highlight>
                  <a:srgbClr val="0000FF"/>
                </a:highlight>
              </a:rPr>
              <a:t>AVAX05</a:t>
            </a:r>
          </a:p>
          <a:p>
            <a:endParaRPr lang="da-DK" sz="1600" dirty="0"/>
          </a:p>
          <a:p>
            <a:r>
              <a:rPr lang="da-DK" sz="1600" dirty="0"/>
              <a:t>Blev patienten kørt til operation		</a:t>
            </a:r>
            <a:r>
              <a:rPr lang="da-DK" sz="1600" dirty="0">
                <a:highlight>
                  <a:srgbClr val="00FF00"/>
                </a:highlight>
              </a:rPr>
              <a:t>DONOR</a:t>
            </a:r>
            <a:r>
              <a:rPr lang="da-DK" sz="1600" dirty="0"/>
              <a:t>		</a:t>
            </a:r>
            <a:r>
              <a:rPr lang="da-DK" sz="1600" dirty="0">
                <a:solidFill>
                  <a:schemeClr val="bg1"/>
                </a:solidFill>
                <a:highlight>
                  <a:srgbClr val="FF0000"/>
                </a:highlight>
              </a:rPr>
              <a:t>AVAB01…AVAB13</a:t>
            </a:r>
          </a:p>
        </p:txBody>
      </p:sp>
    </p:spTree>
    <p:extLst>
      <p:ext uri="{BB962C8B-B14F-4D97-AF65-F5344CB8AC3E}">
        <p14:creationId xmlns:p14="http://schemas.microsoft.com/office/powerpoint/2010/main" val="403888136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TPVERSION" val="5"/>
  <p:tag name="TPFULLVERSION" val="5.4.1.2"/>
  <p:tag name="PPTVERSION" val="16"/>
  <p:tag name="TPOS" val="2"/>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rfaringsudveksling om arbejdet med datakvalitet&amp;quot;&quot;/&gt;&lt;property id=&quot;20307&quot; value=&quot;256&quot;/&gt;&lt;/object&gt;&lt;object type=&quot;3&quot; unique_id=&quot;10005&quot;&gt;&lt;property id=&quot;20148&quot; value=&quot;5&quot;/&gt;&lt;property id=&quot;20300&quot; value=&quot;Slide 2 - &amp;quot;Formål&amp;quot;&quot;/&gt;&lt;property id=&quot;20307&quot; value=&quot;257&quot;/&gt;&lt;/object&gt;&lt;object type=&quot;3&quot; unique_id=&quot;10131&quot;&gt;&lt;property id=&quot;20148&quot; value=&quot;5&quot;/&gt;&lt;property id=&quot;20300&quot; value=&quot;Slide 3 - &amp;quot;Indhold&amp;quot;&quot;/&gt;&lt;property id=&quot;20307&quot; value=&quot;258&quot;/&gt;&lt;/object&gt;&lt;object type=&quot;3&quot; unique_id=&quot;10133&quot;&gt;&lt;property id=&quot;20148&quot; value=&quot;5&quot;/&gt;&lt;property id=&quot;20300&quot; value=&quot;Slide 5 - &amp;quot;Fejlfinding&amp;quot;&quot;/&gt;&lt;property id=&quot;20307&quot; value=&quot;260&quot;/&gt;&lt;/object&gt;&lt;object type=&quot;3&quot; unique_id=&quot;10134&quot;&gt;&lt;property id=&quot;20148&quot; value=&quot;5&quot;/&gt;&lt;property id=&quot;20300&quot; value=&quot;Slide 6 - &amp;quot;Logiske fejl&amp;quot;&quot;/&gt;&lt;property id=&quot;20307&quot; value=&quot;261&quot;/&gt;&lt;/object&gt;&lt;object type=&quot;3&quot; unique_id=&quot;10135&quot;&gt;&lt;property id=&quot;20148&quot; value=&quot;5&quot;/&gt;&lt;property id=&quot;20300&quot; value=&quot;Slide 7 - &amp;quot;Logiske fejl&amp;quot;&quot;/&gt;&lt;property id=&quot;20307&quot; value=&quot;262&quot;/&gt;&lt;/object&gt;&lt;object type=&quot;3&quot; unique_id=&quot;10136&quot;&gt;&lt;property id=&quot;20148&quot; value=&quot;5&quot;/&gt;&lt;property id=&quot;20300&quot; value=&quot;Slide 4 - &amp;quot;Hvordan kan I tjekke data i kvartalsrapporten?&amp;quot;&quot;/&gt;&lt;property id=&quot;20307&quot; value=&quot;270&quot;/&gt;&lt;/object&gt;&lt;object type=&quot;3&quot; unique_id=&quot;10137&quot;&gt;&lt;property id=&quot;20148&quot; value=&quot;5&quot;/&gt;&lt;property id=&quot;20300&quot; value=&quot;Slide 14 - &amp;quot;&amp;#x0D;&amp;#x0A;Stemmer registreringen overens med virkeligheden?&amp;#x0D;&amp;#x0A;&amp;quot;&quot;/&gt;&lt;property id=&quot;20307&quot; value=&quot;263&quot;/&gt;&lt;/object&gt;&lt;object type=&quot;3&quot; unique_id=&quot;10349&quot;&gt;&lt;property id=&quot;20148&quot; value=&quot;5&quot;/&gt;&lt;property id=&quot;20300&quot; value=&quot;Slide 19 - &amp;quot;Data til at sætte fokus på organdonation&amp;quot;&quot;/&gt;&lt;property id=&quot;20307&quot; value=&quot;272&quot;/&gt;&lt;/object&gt;&lt;object type=&quot;3&quot; unique_id=&quot;10350&quot;&gt;&lt;property id=&quot;20148&quot; value=&quot;5&quot;/&gt;&lt;property id=&quot;20300&quot; value=&quot;Slide 8 - &amp;quot;Fejlfinding&amp;quot;&quot;/&gt;&lt;property id=&quot;20307&quot; value=&quot;285&quot;/&gt;&lt;/object&gt;&lt;object type=&quot;3&quot; unique_id=&quot;10351&quot;&gt;&lt;property id=&quot;20148&quot; value=&quot;5&quot;/&gt;&lt;property id=&quot;20300&quot; value=&quot;Slide 9 - &amp;quot;Registrerings skema&amp;quot;&quot;/&gt;&lt;property id=&quot;20307&quot; value=&quot;273&quot;/&gt;&lt;/object&gt;&lt;object type=&quot;3&quot; unique_id=&quot;10352&quot;&gt;&lt;property id=&quot;20148&quot; value=&quot;5&quot;/&gt;&lt;property id=&quot;20300&quot; value=&quot;Slide 10 - &amp;quot;Registreringer&amp;quot;&quot;/&gt;&lt;property id=&quot;20307&quot; value=&quot;275&quot;/&gt;&lt;/object&gt;&lt;object type=&quot;3&quot; unique_id=&quot;10353&quot;&gt;&lt;property id=&quot;20148&quot; value=&quot;5&quot;/&gt;&lt;property id=&quot;20300&quot; value=&quot;Slide 11 - &amp;quot;Registrringer&amp;quot;&quot;/&gt;&lt;property id=&quot;20307&quot; value=&quot;277&quot;/&gt;&lt;/object&gt;&lt;object type=&quot;3&quot; unique_id=&quot;10354&quot;&gt;&lt;property id=&quot;20148&quot; value=&quot;5&quot;/&gt;&lt;property id=&quot;20300&quot; value=&quot;Slide 12 - &amp;quot;Logiske fejl&amp;quot;&quot;/&gt;&lt;property id=&quot;20307&quot; value=&quot;278&quot;/&gt;&lt;/object&gt;&lt;object type=&quot;3&quot; unique_id=&quot;10355&quot;&gt;&lt;property id=&quot;20148&quot; value=&quot;5&quot;/&gt;&lt;property id=&quot;20300&quot; value=&quot;Slide 13 - &amp;quot;Logiske fejl&amp;quot;&quot;/&gt;&lt;property id=&quot;20307&quot; value=&quot;279&quot;/&gt;&lt;/object&gt;&lt;object type=&quot;3&quot; unique_id=&quot;10356&quot;&gt;&lt;property id=&quot;20148&quot; value=&quot;5&quot;/&gt;&lt;property id=&quot;20300&quot; value=&quot;Slide 15 - &amp;quot;Kliniske fejl&amp;quot;&quot;/&gt;&lt;property id=&quot;20307&quot; value=&quot;280&quot;/&gt;&lt;/object&gt;&lt;object type=&quot;3&quot; unique_id=&quot;10357&quot;&gt;&lt;property id=&quot;20148&quot; value=&quot;5&quot;/&gt;&lt;property id=&quot;20300&quot; value=&quot;Slide 16 - &amp;quot;Kliniske fejl&amp;quot;&quot;/&gt;&lt;property id=&quot;20307&quot; value=&quot;281&quot;/&gt;&lt;/object&gt;&lt;object type=&quot;3&quot; unique_id=&quot;10358&quot;&gt;&lt;property id=&quot;20148&quot; value=&quot;5&quot;/&gt;&lt;property id=&quot;20300&quot; value=&quot;Slide 17 - &amp;quot;Kliniske fejl&amp;quot;&quot;/&gt;&lt;property id=&quot;20307&quot; value=&quot;282&quot;/&gt;&lt;/object&gt;&lt;object type=&quot;3&quot; unique_id=&quot;10359&quot;&gt;&lt;property id=&quot;20148&quot; value=&quot;5&quot;/&gt;&lt;property id=&quot;20300&quot; value=&quot;Slide 18 - &amp;quot;Kliniske fejl&amp;quot;&quot;/&gt;&lt;property id=&quot;20307&quot; value=&quot;283&quot;/&gt;&lt;/object&gt;&lt;/object&gt;&lt;/object&gt;&lt;/database&gt;"/>
  <p:tag name="SECTOMILLISECCONVERTED" val="1"/>
</p:tagLst>
</file>

<file path=ppt/theme/theme1.xml><?xml version="1.0" encoding="utf-8"?>
<a:theme xmlns:a="http://schemas.openxmlformats.org/drawingml/2006/main" name="1_DCO hvid">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DCO hvid" id="{E5F0F3EF-4065-456B-847B-6DF38050A995}" vid="{C322C199-B223-4C41-8ADE-1B97838622F6}"/>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DCO hvid</Template>
  <TotalTime>0</TotalTime>
  <Words>1243</Words>
  <Application>Microsoft Office PowerPoint</Application>
  <PresentationFormat>Brugerdefineret</PresentationFormat>
  <Paragraphs>293</Paragraphs>
  <Slides>19</Slides>
  <Notes>9</Notes>
  <HiddenSlides>0</HiddenSlides>
  <MMClips>0</MMClips>
  <ScaleCrop>false</ScaleCrop>
  <HeadingPairs>
    <vt:vector size="4" baseType="variant">
      <vt:variant>
        <vt:lpstr>Tema</vt:lpstr>
      </vt:variant>
      <vt:variant>
        <vt:i4>1</vt:i4>
      </vt:variant>
      <vt:variant>
        <vt:lpstr>Diastitler</vt:lpstr>
      </vt:variant>
      <vt:variant>
        <vt:i4>19</vt:i4>
      </vt:variant>
    </vt:vector>
  </HeadingPairs>
  <TitlesOfParts>
    <vt:vector size="20" baseType="lpstr">
      <vt:lpstr>1_DCO hvid</vt:lpstr>
      <vt:lpstr>Erfaringsudveksling om arbejdet med datakvalitet</vt:lpstr>
      <vt:lpstr>Formål</vt:lpstr>
      <vt:lpstr>Indhold</vt:lpstr>
      <vt:lpstr>Hvordan kan I tjekke data i kvartalsrapporten?</vt:lpstr>
      <vt:lpstr>Fejlfinding</vt:lpstr>
      <vt:lpstr>Logiske fejl</vt:lpstr>
      <vt:lpstr>Logiske fejl</vt:lpstr>
      <vt:lpstr>Fejlfinding</vt:lpstr>
      <vt:lpstr>Registrerings skema</vt:lpstr>
      <vt:lpstr>Registreringer</vt:lpstr>
      <vt:lpstr>Registrringer</vt:lpstr>
      <vt:lpstr>Logiske fejl</vt:lpstr>
      <vt:lpstr>Logiske fejl</vt:lpstr>
      <vt:lpstr> Stemmer registreringen overens med virkeligheden? </vt:lpstr>
      <vt:lpstr>Kliniske fejl</vt:lpstr>
      <vt:lpstr>Kliniske fejl</vt:lpstr>
      <vt:lpstr>Kliniske fejl</vt:lpstr>
      <vt:lpstr>Kliniske fejl</vt:lpstr>
      <vt:lpstr>Data til at sætte fokus på organdonation</vt:lpstr>
    </vt:vector>
  </TitlesOfParts>
  <Company>Århus Universitetshospital, Skejby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Helle Haubro Andersen</dc:creator>
  <cp:lastModifiedBy>Tina Meltzer Rørholm</cp:lastModifiedBy>
  <cp:revision>81</cp:revision>
  <cp:lastPrinted>2017-01-12T13:17:21Z</cp:lastPrinted>
  <dcterms:created xsi:type="dcterms:W3CDTF">2013-04-12T09:09:27Z</dcterms:created>
  <dcterms:modified xsi:type="dcterms:W3CDTF">2017-01-30T12:32:57Z</dcterms:modified>
</cp:coreProperties>
</file>