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70" r:id="rId5"/>
    <p:sldId id="260" r:id="rId6"/>
    <p:sldId id="261" r:id="rId7"/>
    <p:sldId id="262" r:id="rId8"/>
    <p:sldId id="263" r:id="rId9"/>
    <p:sldId id="264" r:id="rId10"/>
    <p:sldId id="266" r:id="rId11"/>
    <p:sldId id="265" r:id="rId12"/>
    <p:sldId id="267" r:id="rId13"/>
    <p:sldId id="268" r:id="rId14"/>
    <p:sldId id="269" r:id="rId15"/>
    <p:sldId id="271" r:id="rId16"/>
    <p:sldId id="272" r:id="rId17"/>
  </p:sldIdLst>
  <p:sldSz cx="9144000" cy="6858000" type="screen4x3"/>
  <p:notesSz cx="6797675" cy="9926638"/>
  <p:custDataLst>
    <p:tags r:id="rId19"/>
  </p:custDataLst>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FA"/>
    <a:srgbClr val="D86C14"/>
    <a:srgbClr val="004567"/>
    <a:srgbClr val="1D1D1B"/>
    <a:srgbClr val="F6F9FC"/>
    <a:srgbClr val="5E7D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619" autoAdjust="0"/>
  </p:normalViewPr>
  <p:slideViewPr>
    <p:cSldViewPr>
      <p:cViewPr varScale="1">
        <p:scale>
          <a:sx n="91" d="100"/>
          <a:sy n="91" d="100"/>
        </p:scale>
        <p:origin x="-15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bwMode="auto">
          <a:xfrm>
            <a:off x="0" y="0"/>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defTabSz="955731">
              <a:defRPr sz="1300">
                <a:latin typeface="Calibri" pitchFamily="34" charset="0"/>
              </a:defRPr>
            </a:lvl1pPr>
          </a:lstStyle>
          <a:p>
            <a:endParaRPr lang="en-US" altLang="da-DK"/>
          </a:p>
        </p:txBody>
      </p:sp>
      <p:sp>
        <p:nvSpPr>
          <p:cNvPr id="3" name="Pladsholder til dato 2"/>
          <p:cNvSpPr>
            <a:spLocks noGrp="1"/>
          </p:cNvSpPr>
          <p:nvPr>
            <p:ph type="dt" idx="1"/>
          </p:nvPr>
        </p:nvSpPr>
        <p:spPr bwMode="auto">
          <a:xfrm>
            <a:off x="3850294" y="0"/>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algn="r" defTabSz="955731">
              <a:defRPr sz="1300">
                <a:latin typeface="Calibri" pitchFamily="34" charset="0"/>
              </a:defRPr>
            </a:lvl1pPr>
          </a:lstStyle>
          <a:p>
            <a:fld id="{8D37BDEE-5D04-421B-8BCD-A4157710ED04}" type="datetimeFigureOut">
              <a:rPr lang="da-DK" altLang="da-DK"/>
              <a:pPr/>
              <a:t>30-01-2017</a:t>
            </a:fld>
            <a:endParaRPr lang="da-DK" alt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21" tIns="44111" rIns="88221" bIns="44111" rtlCol="0" anchor="ctr"/>
          <a:lstStyle/>
          <a:p>
            <a:pPr lvl="0"/>
            <a:endParaRPr lang="da-DK" noProof="0"/>
          </a:p>
        </p:txBody>
      </p:sp>
      <p:sp>
        <p:nvSpPr>
          <p:cNvPr id="5" name="Pladsholder til noter 4"/>
          <p:cNvSpPr>
            <a:spLocks noGrp="1"/>
          </p:cNvSpPr>
          <p:nvPr>
            <p:ph type="body" sz="quarter" idx="3"/>
          </p:nvPr>
        </p:nvSpPr>
        <p:spPr bwMode="auto">
          <a:xfrm>
            <a:off x="679464" y="4714653"/>
            <a:ext cx="5438748" cy="446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p>
            <a:pPr lvl="0"/>
            <a:r>
              <a:rPr lang="da-DK" noProof="0"/>
              <a:t>Klik for at redigere typografi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bwMode="auto">
          <a:xfrm>
            <a:off x="0" y="9429305"/>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defTabSz="955731">
              <a:defRPr sz="1300">
                <a:latin typeface="Calibri" pitchFamily="34" charset="0"/>
              </a:defRPr>
            </a:lvl1pPr>
          </a:lstStyle>
          <a:p>
            <a:endParaRPr lang="en-US" altLang="da-DK"/>
          </a:p>
        </p:txBody>
      </p:sp>
      <p:sp>
        <p:nvSpPr>
          <p:cNvPr id="7" name="Pladsholder til diasnummer 6"/>
          <p:cNvSpPr>
            <a:spLocks noGrp="1"/>
          </p:cNvSpPr>
          <p:nvPr>
            <p:ph type="sldNum" sz="quarter" idx="5"/>
          </p:nvPr>
        </p:nvSpPr>
        <p:spPr bwMode="auto">
          <a:xfrm>
            <a:off x="3850294" y="9429305"/>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algn="r" defTabSz="955731">
              <a:defRPr sz="1300">
                <a:latin typeface="Calibri" pitchFamily="34" charset="0"/>
              </a:defRPr>
            </a:lvl1pPr>
          </a:lstStyle>
          <a:p>
            <a:fld id="{08E87017-F7DC-4615-B562-7095D257E3D0}" type="slidenum">
              <a:rPr lang="da-DK" altLang="da-DK"/>
              <a:pPr/>
              <a:t>‹nr.›</a:t>
            </a:fld>
            <a:endParaRPr lang="da-DK" altLang="da-DK"/>
          </a:p>
        </p:txBody>
      </p:sp>
    </p:spTree>
    <p:extLst>
      <p:ext uri="{BB962C8B-B14F-4D97-AF65-F5344CB8AC3E}">
        <p14:creationId xmlns:p14="http://schemas.microsoft.com/office/powerpoint/2010/main" val="2646303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a:t>
            </a:fld>
            <a:endParaRPr lang="da-DK" altLang="da-DK"/>
          </a:p>
        </p:txBody>
      </p:sp>
    </p:spTree>
    <p:extLst>
      <p:ext uri="{BB962C8B-B14F-4D97-AF65-F5344CB8AC3E}">
        <p14:creationId xmlns:p14="http://schemas.microsoft.com/office/powerpoint/2010/main" val="376747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Klip fra vejledningen til registreringsarket, ja i spørgsmål 6: </a:t>
            </a:r>
            <a:r>
              <a:rPr lang="da-DK" sz="1200" b="1" kern="1200" dirty="0">
                <a:solidFill>
                  <a:schemeClr val="tx1"/>
                </a:solidFill>
                <a:effectLst/>
                <a:latin typeface="+mn-lt"/>
                <a:ea typeface="+mn-ea"/>
                <a:cs typeface="+mn-cs"/>
              </a:rPr>
              <a:t>6. Var patienten uden nogen reaktioner og uden </a:t>
            </a:r>
            <a:r>
              <a:rPr lang="da-DK" sz="1200" b="1" kern="1200" dirty="0" err="1">
                <a:solidFill>
                  <a:schemeClr val="tx1"/>
                </a:solidFill>
                <a:effectLst/>
                <a:latin typeface="+mn-lt"/>
                <a:ea typeface="+mn-ea"/>
                <a:cs typeface="+mn-cs"/>
              </a:rPr>
              <a:t>sedationsbehov</a:t>
            </a:r>
            <a:r>
              <a:rPr lang="da-DK" sz="1200" b="1" kern="1200" dirty="0">
                <a:solidFill>
                  <a:schemeClr val="tx1"/>
                </a:solidFill>
                <a:effectLst/>
                <a:latin typeface="+mn-lt"/>
                <a:ea typeface="+mn-ea"/>
                <a:cs typeface="+mn-cs"/>
              </a:rPr>
              <a:t> og derfor mistænkt for at være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     hjernedød ?</a:t>
            </a:r>
            <a:endParaRPr lang="da-DK" sz="1200" kern="1200" dirty="0">
              <a:solidFill>
                <a:schemeClr val="tx1"/>
              </a:solidFill>
              <a:effectLst/>
              <a:latin typeface="+mn-lt"/>
              <a:ea typeface="+mn-ea"/>
              <a:cs typeface="+mn-cs"/>
            </a:endParaRPr>
          </a:p>
          <a:p>
            <a:pPr lvl="0"/>
            <a:r>
              <a:rPr lang="da-DK" sz="1200" b="1" kern="1200" dirty="0">
                <a:solidFill>
                  <a:schemeClr val="tx1"/>
                </a:solidFill>
                <a:effectLst/>
                <a:latin typeface="+mn-lt"/>
                <a:ea typeface="+mn-ea"/>
                <a:cs typeface="+mn-cs"/>
              </a:rPr>
              <a:t>Uden nogen reaktioner;</a:t>
            </a:r>
            <a:r>
              <a:rPr lang="da-DK" sz="1200" kern="1200" dirty="0">
                <a:solidFill>
                  <a:schemeClr val="tx1"/>
                </a:solidFill>
                <a:effectLst/>
                <a:latin typeface="+mn-lt"/>
                <a:ea typeface="+mn-ea"/>
                <a:cs typeface="+mn-cs"/>
              </a:rPr>
              <a:t> hermed menes at der ikke kan fremkaldes reaktioner overhovedet. </a:t>
            </a:r>
          </a:p>
          <a:p>
            <a:r>
              <a:rPr lang="da-DK" sz="1200" kern="1200" dirty="0">
                <a:solidFill>
                  <a:schemeClr val="tx1"/>
                </a:solidFill>
                <a:effectLst/>
                <a:latin typeface="+mn-lt"/>
                <a:ea typeface="+mn-ea"/>
                <a:cs typeface="+mn-cs"/>
              </a:rPr>
              <a:t>Med reaktioner menes f.eks. hosterefleks, pupilrefleks, svælgrefleks eller smertereaktion.  </a:t>
            </a:r>
          </a:p>
          <a:p>
            <a:r>
              <a:rPr lang="da-DK" sz="1200" kern="1200" dirty="0">
                <a:solidFill>
                  <a:schemeClr val="tx1"/>
                </a:solidFill>
                <a:effectLst/>
                <a:latin typeface="+mn-lt"/>
                <a:ea typeface="+mn-ea"/>
                <a:cs typeface="+mn-cs"/>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da-DK" dirty="0"/>
          </a:p>
          <a:p>
            <a:endParaRPr lang="da-DK" dirty="0"/>
          </a:p>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10</a:t>
            </a:fld>
            <a:endParaRPr lang="da-DK" altLang="da-DK"/>
          </a:p>
        </p:txBody>
      </p:sp>
    </p:spTree>
    <p:extLst>
      <p:ext uri="{BB962C8B-B14F-4D97-AF65-F5344CB8AC3E}">
        <p14:creationId xmlns:p14="http://schemas.microsoft.com/office/powerpoint/2010/main" val="4047828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dirty="0"/>
              <a:t>Foretage journalgennemgang</a:t>
            </a:r>
            <a:r>
              <a:rPr lang="da-DK" baseline="0" dirty="0"/>
              <a:t> dette ift. hvor mange potentielle donorer afdelingen har. Hvis der kun er data i patientgruppen for </a:t>
            </a:r>
            <a:r>
              <a:rPr lang="da-DK" baseline="0" dirty="0" err="1"/>
              <a:t>donordetektion</a:t>
            </a:r>
            <a:r>
              <a:rPr lang="da-DK" baseline="0" dirty="0"/>
              <a:t>, så lav journalgennemgang på disse ellers lav på gruppen af potentielle donorer. </a:t>
            </a:r>
          </a:p>
          <a:p>
            <a:endParaRPr lang="da-DK" baseline="0"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11</a:t>
            </a:fld>
            <a:endParaRPr lang="da-DK" altLang="da-DK"/>
          </a:p>
        </p:txBody>
      </p:sp>
    </p:spTree>
    <p:extLst>
      <p:ext uri="{BB962C8B-B14F-4D97-AF65-F5344CB8AC3E}">
        <p14:creationId xmlns:p14="http://schemas.microsoft.com/office/powerpoint/2010/main" val="2767106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Patienter der er i patientgruppen for </a:t>
            </a:r>
            <a:r>
              <a:rPr lang="da-DK" dirty="0" err="1"/>
              <a:t>donordetektion</a:t>
            </a:r>
            <a:r>
              <a:rPr lang="da-DK" dirty="0"/>
              <a:t>, men som af en eller anden grund ikke bliver potentielle donorer.</a:t>
            </a:r>
          </a:p>
          <a:p>
            <a:r>
              <a:rPr lang="da-DK" dirty="0"/>
              <a:t>Der</a:t>
            </a:r>
            <a:r>
              <a:rPr lang="da-DK" baseline="0" dirty="0"/>
              <a:t> kan være afdelinger hvor der er en stor gruppe af patienter der er i patientgruppen for </a:t>
            </a:r>
            <a:r>
              <a:rPr lang="da-DK" baseline="0" dirty="0" err="1"/>
              <a:t>donordetektion</a:t>
            </a:r>
            <a:r>
              <a:rPr lang="da-DK" baseline="0" dirty="0"/>
              <a:t>, men af en eller anden grund ikke bliver potentielle donorer. Det kunne være interessant at vide hvad det er for en type patienter?, det kunne også være fejlregistreringer.</a:t>
            </a:r>
          </a:p>
          <a:p>
            <a:endParaRPr lang="da-DK"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da-DK" dirty="0"/>
              <a:t>OBS der</a:t>
            </a:r>
            <a:r>
              <a:rPr lang="da-DK" baseline="0" dirty="0"/>
              <a:t> er ofte fejlregistreringer ift. spørgsmål 6</a:t>
            </a:r>
          </a:p>
          <a:p>
            <a:r>
              <a:rPr lang="da-DK" u="sng" baseline="0" dirty="0"/>
              <a:t>Nej</a:t>
            </a:r>
            <a:r>
              <a:rPr lang="da-DK" baseline="0" dirty="0"/>
              <a:t> i spørgsmål 6 koden AVAX03: klip fra vejledningen: </a:t>
            </a:r>
            <a:r>
              <a:rPr lang="da-DK" sz="1200" b="1" kern="1200" dirty="0">
                <a:solidFill>
                  <a:schemeClr val="tx1"/>
                </a:solidFill>
                <a:effectLst/>
                <a:latin typeface="+mn-lt"/>
                <a:ea typeface="+mn-ea"/>
                <a:cs typeface="+mn-cs"/>
              </a:rPr>
              <a:t>6. Var patienten uden nogen reaktioner og uden </a:t>
            </a:r>
            <a:r>
              <a:rPr lang="da-DK" sz="1200" b="1" kern="1200" dirty="0" err="1">
                <a:solidFill>
                  <a:schemeClr val="tx1"/>
                </a:solidFill>
                <a:effectLst/>
                <a:latin typeface="+mn-lt"/>
                <a:ea typeface="+mn-ea"/>
                <a:cs typeface="+mn-cs"/>
              </a:rPr>
              <a:t>sedationsbehov</a:t>
            </a:r>
            <a:r>
              <a:rPr lang="da-DK" sz="1200" b="1" kern="1200" dirty="0">
                <a:solidFill>
                  <a:schemeClr val="tx1"/>
                </a:solidFill>
                <a:effectLst/>
                <a:latin typeface="+mn-lt"/>
                <a:ea typeface="+mn-ea"/>
                <a:cs typeface="+mn-cs"/>
              </a:rPr>
              <a:t> og derfor mistænkt for at være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     hjernedød ?</a:t>
            </a:r>
            <a:endParaRPr lang="da-DK" sz="1200" kern="1200" dirty="0">
              <a:solidFill>
                <a:schemeClr val="tx1"/>
              </a:solidFill>
              <a:effectLst/>
              <a:latin typeface="+mn-lt"/>
              <a:ea typeface="+mn-ea"/>
              <a:cs typeface="+mn-cs"/>
            </a:endParaRPr>
          </a:p>
          <a:p>
            <a:pPr lvl="0"/>
            <a:r>
              <a:rPr lang="da-DK" sz="1200" b="1" kern="1200" dirty="0">
                <a:solidFill>
                  <a:schemeClr val="tx1"/>
                </a:solidFill>
                <a:effectLst/>
                <a:latin typeface="+mn-lt"/>
                <a:ea typeface="+mn-ea"/>
                <a:cs typeface="+mn-cs"/>
              </a:rPr>
              <a:t>Uden nogen reaktioner;</a:t>
            </a:r>
            <a:r>
              <a:rPr lang="da-DK" sz="1200" kern="1200" dirty="0">
                <a:solidFill>
                  <a:schemeClr val="tx1"/>
                </a:solidFill>
                <a:effectLst/>
                <a:latin typeface="+mn-lt"/>
                <a:ea typeface="+mn-ea"/>
                <a:cs typeface="+mn-cs"/>
              </a:rPr>
              <a:t> hermed menes at der ikke kan fremkaldes reaktioner overhovedet. </a:t>
            </a:r>
          </a:p>
          <a:p>
            <a:r>
              <a:rPr lang="da-DK" sz="1200" kern="1200" dirty="0">
                <a:solidFill>
                  <a:schemeClr val="tx1"/>
                </a:solidFill>
                <a:effectLst/>
                <a:latin typeface="+mn-lt"/>
                <a:ea typeface="+mn-ea"/>
                <a:cs typeface="+mn-cs"/>
              </a:rPr>
              <a:t>Med reaktioner menes f.eks. hosterefleks, pupilrefleks, svælgrefleks eller smertereaktion. </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12</a:t>
            </a:fld>
            <a:endParaRPr lang="da-DK" altLang="da-DK"/>
          </a:p>
        </p:txBody>
      </p:sp>
    </p:spTree>
    <p:extLst>
      <p:ext uri="{BB962C8B-B14F-4D97-AF65-F5344CB8AC3E}">
        <p14:creationId xmlns:p14="http://schemas.microsoft.com/office/powerpoint/2010/main" val="913016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13</a:t>
            </a:fld>
            <a:endParaRPr lang="da-DK" altLang="da-DK"/>
          </a:p>
        </p:txBody>
      </p:sp>
    </p:spTree>
    <p:extLst>
      <p:ext uri="{BB962C8B-B14F-4D97-AF65-F5344CB8AC3E}">
        <p14:creationId xmlns:p14="http://schemas.microsoft.com/office/powerpoint/2010/main" val="2998317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kern="1200" dirty="0">
                <a:solidFill>
                  <a:schemeClr val="tx1"/>
                </a:solidFill>
                <a:effectLst/>
                <a:latin typeface="+mn-lt"/>
                <a:ea typeface="+mn-ea"/>
                <a:cs typeface="+mn-cs"/>
              </a:rPr>
              <a:t>OBS på </a:t>
            </a:r>
            <a:r>
              <a:rPr lang="da-DK" sz="1200" b="1" kern="1200" dirty="0" err="1">
                <a:solidFill>
                  <a:schemeClr val="tx1"/>
                </a:solidFill>
                <a:effectLst/>
                <a:latin typeface="+mn-lt"/>
                <a:ea typeface="+mn-ea"/>
                <a:cs typeface="+mn-cs"/>
              </a:rPr>
              <a:t>Actioncard</a:t>
            </a:r>
            <a:r>
              <a:rPr lang="da-DK" sz="1200" b="1" kern="1200" dirty="0">
                <a:solidFill>
                  <a:schemeClr val="tx1"/>
                </a:solidFill>
                <a:effectLst/>
                <a:latin typeface="+mn-lt"/>
                <a:ea typeface="+mn-ea"/>
                <a:cs typeface="+mn-cs"/>
              </a:rPr>
              <a:t> </a:t>
            </a:r>
            <a:r>
              <a:rPr lang="da-DK" sz="1200" b="1" kern="1200" dirty="0" err="1">
                <a:solidFill>
                  <a:schemeClr val="tx1"/>
                </a:solidFill>
                <a:effectLst/>
                <a:latin typeface="+mn-lt"/>
                <a:ea typeface="+mn-ea"/>
                <a:cs typeface="+mn-cs"/>
              </a:rPr>
              <a:t>Donordetektion</a:t>
            </a:r>
            <a:r>
              <a:rPr lang="da-DK" sz="1200" b="1" kern="1200" dirty="0">
                <a:solidFill>
                  <a:schemeClr val="tx1"/>
                </a:solidFill>
                <a:effectLst/>
                <a:latin typeface="+mn-lt"/>
                <a:ea typeface="+mn-ea"/>
                <a:cs typeface="+mn-cs"/>
              </a:rPr>
              <a:t>, Punkt 2 I National Guideline for Organdonation- Er patienten</a:t>
            </a:r>
            <a:r>
              <a:rPr lang="da-DK" sz="1200" b="1" kern="1200" baseline="0" dirty="0">
                <a:solidFill>
                  <a:schemeClr val="tx1"/>
                </a:solidFill>
                <a:effectLst/>
                <a:latin typeface="+mn-lt"/>
                <a:ea typeface="+mn-ea"/>
                <a:cs typeface="+mn-cs"/>
              </a:rPr>
              <a:t> en potentiel donor?</a:t>
            </a:r>
          </a:p>
          <a:p>
            <a:endParaRPr lang="da-DK" sz="1200" b="1"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Klip fra ”Sådan læser og bruger I jeres kvartalsrapport”</a:t>
            </a:r>
          </a:p>
          <a:p>
            <a:r>
              <a:rPr lang="da-DK" sz="1200" b="1" kern="1200" dirty="0">
                <a:solidFill>
                  <a:schemeClr val="tx1"/>
                </a:solidFill>
                <a:effectLst/>
                <a:latin typeface="+mn-lt"/>
                <a:ea typeface="+mn-ea"/>
                <a:cs typeface="+mn-cs"/>
              </a:rPr>
              <a:t>Hindring:</a:t>
            </a:r>
            <a:r>
              <a:rPr lang="da-DK" sz="1200" kern="1200" dirty="0">
                <a:solidFill>
                  <a:schemeClr val="tx1"/>
                </a:solidFill>
                <a:effectLst/>
                <a:latin typeface="+mn-lt"/>
                <a:ea typeface="+mn-ea"/>
                <a:cs typeface="+mn-cs"/>
              </a:rPr>
              <a:t> Intensivafdelingerne afstod fra organdonation ud fra en lægefaglig vurdering, uden samråd med et transplantationscenter. (AVAA03 eller AVAB03)</a:t>
            </a:r>
          </a:p>
          <a:p>
            <a:r>
              <a:rPr lang="da-DK" sz="1200" b="1" kern="1200" dirty="0">
                <a:solidFill>
                  <a:schemeClr val="tx1"/>
                </a:solidFill>
                <a:effectLst/>
                <a:latin typeface="+mn-lt"/>
                <a:ea typeface="+mn-ea"/>
                <a:cs typeface="+mn-cs"/>
              </a:rPr>
              <a:t>Indsats/hvad kan man gøre:</a:t>
            </a:r>
            <a:r>
              <a:rPr lang="da-DK" sz="1200" kern="1200" dirty="0">
                <a:solidFill>
                  <a:schemeClr val="tx1"/>
                </a:solidFill>
                <a:effectLst/>
                <a:latin typeface="+mn-lt"/>
                <a:ea typeface="+mn-ea"/>
                <a:cs typeface="+mn-cs"/>
              </a:rPr>
              <a:t> Beslutningen om, at en potentiel donor skal afvises som donor skal altid ske i samråd med transplantationscentret. Her kan sættes en undervisningsaktivitet i gang med afsæt i ”</a:t>
            </a:r>
            <a:r>
              <a:rPr lang="da-DK" sz="1200" kern="1200" dirty="0" err="1">
                <a:solidFill>
                  <a:schemeClr val="tx1"/>
                </a:solidFill>
                <a:effectLst/>
                <a:latin typeface="+mn-lt"/>
                <a:ea typeface="+mn-ea"/>
                <a:cs typeface="+mn-cs"/>
              </a:rPr>
              <a:t>Actioncard</a:t>
            </a:r>
            <a:r>
              <a:rPr lang="da-DK" sz="1200" kern="1200" dirty="0">
                <a:solidFill>
                  <a:schemeClr val="tx1"/>
                </a:solidFill>
                <a:effectLst/>
                <a:latin typeface="+mn-lt"/>
                <a:ea typeface="+mn-ea"/>
                <a:cs typeface="+mn-cs"/>
              </a:rPr>
              <a:t> for </a:t>
            </a:r>
            <a:r>
              <a:rPr lang="da-DK" sz="1200" kern="1200" dirty="0" err="1">
                <a:solidFill>
                  <a:schemeClr val="tx1"/>
                </a:solidFill>
                <a:effectLst/>
                <a:latin typeface="+mn-lt"/>
                <a:ea typeface="+mn-ea"/>
                <a:cs typeface="+mn-cs"/>
              </a:rPr>
              <a:t>donordetektion</a:t>
            </a:r>
            <a:r>
              <a:rPr lang="da-DK" sz="1200" kern="1200" dirty="0">
                <a:solidFill>
                  <a:schemeClr val="tx1"/>
                </a:solidFill>
                <a:effectLst/>
                <a:latin typeface="+mn-lt"/>
                <a:ea typeface="+mn-ea"/>
                <a:cs typeface="+mn-cs"/>
              </a:rPr>
              <a:t>”, samt undervisningsmateriale fra DCO’s Lærerværelse under punktet ”</a:t>
            </a:r>
            <a:r>
              <a:rPr lang="da-DK" sz="1200" kern="1200" dirty="0" err="1">
                <a:solidFill>
                  <a:schemeClr val="tx1"/>
                </a:solidFill>
                <a:effectLst/>
                <a:latin typeface="+mn-lt"/>
                <a:ea typeface="+mn-ea"/>
                <a:cs typeface="+mn-cs"/>
              </a:rPr>
              <a:t>Donordetektion</a:t>
            </a:r>
            <a:r>
              <a:rPr lang="da-DK" sz="1200" kern="1200" dirty="0">
                <a:solidFill>
                  <a:schemeClr val="tx1"/>
                </a:solidFill>
                <a:effectLst/>
                <a:latin typeface="+mn-lt"/>
                <a:ea typeface="+mn-ea"/>
                <a:cs typeface="+mn-cs"/>
              </a:rPr>
              <a:t>” og punktet ”Meld en donor”.</a:t>
            </a:r>
          </a:p>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14</a:t>
            </a:fld>
            <a:endParaRPr lang="da-DK" altLang="da-DK"/>
          </a:p>
        </p:txBody>
      </p:sp>
    </p:spTree>
    <p:extLst>
      <p:ext uri="{BB962C8B-B14F-4D97-AF65-F5344CB8AC3E}">
        <p14:creationId xmlns:p14="http://schemas.microsoft.com/office/powerpoint/2010/main" val="2070259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sz="1200" b="1" kern="1200" dirty="0">
                <a:solidFill>
                  <a:schemeClr val="tx1"/>
                </a:solidFill>
                <a:effectLst/>
                <a:latin typeface="+mn-lt"/>
                <a:ea typeface="+mn-ea"/>
                <a:cs typeface="+mn-cs"/>
              </a:rPr>
              <a:t>OBS på Guideline</a:t>
            </a:r>
            <a:r>
              <a:rPr lang="da-DK" sz="1200" b="1" kern="1200" baseline="0" dirty="0">
                <a:solidFill>
                  <a:schemeClr val="tx1"/>
                </a:solidFill>
                <a:effectLst/>
                <a:latin typeface="+mn-lt"/>
                <a:ea typeface="+mn-ea"/>
                <a:cs typeface="+mn-cs"/>
              </a:rPr>
              <a:t> for kommunikation med pårørende om hjernedød og organdonation</a:t>
            </a:r>
            <a:r>
              <a:rPr lang="da-DK" sz="1200" b="1" kern="1200" dirty="0">
                <a:solidFill>
                  <a:schemeClr val="tx1"/>
                </a:solidFill>
                <a:effectLst/>
                <a:latin typeface="+mn-lt"/>
                <a:ea typeface="+mn-ea"/>
                <a:cs typeface="+mn-cs"/>
              </a:rPr>
              <a:t>, Punkt 5 I National Guideline for Organdonation- Afklaring</a:t>
            </a:r>
            <a:r>
              <a:rPr lang="da-DK" sz="1200" b="1" kern="1200" baseline="0" dirty="0">
                <a:solidFill>
                  <a:schemeClr val="tx1"/>
                </a:solidFill>
                <a:effectLst/>
                <a:latin typeface="+mn-lt"/>
                <a:ea typeface="+mn-ea"/>
                <a:cs typeface="+mn-cs"/>
              </a:rPr>
              <a:t> af samtykke til organdonation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da-DK" sz="1200" b="1" kern="1200" baseline="0" dirty="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da-DK" sz="1200" kern="1200" dirty="0">
                <a:solidFill>
                  <a:schemeClr val="tx1"/>
                </a:solidFill>
                <a:effectLst/>
                <a:latin typeface="+mn-lt"/>
                <a:ea typeface="+mn-ea"/>
                <a:cs typeface="+mn-cs"/>
              </a:rPr>
              <a:t> </a:t>
            </a:r>
            <a:r>
              <a:rPr lang="da-DK" sz="1200" b="1" kern="1200" dirty="0">
                <a:solidFill>
                  <a:schemeClr val="tx1"/>
                </a:solidFill>
                <a:effectLst/>
                <a:latin typeface="+mn-lt"/>
                <a:ea typeface="+mn-ea"/>
                <a:cs typeface="+mn-cs"/>
              </a:rPr>
              <a:t>Klip fra ”Sådan læser og bruger I jeres kvartalsrapport” </a:t>
            </a:r>
            <a:endParaRPr lang="da-DK" sz="1200" kern="1200" dirty="0">
              <a:solidFill>
                <a:schemeClr val="tx1"/>
              </a:solidFill>
              <a:effectLst/>
              <a:latin typeface="+mn-lt"/>
              <a:ea typeface="+mn-ea"/>
              <a:cs typeface="+mn-cs"/>
            </a:endParaRPr>
          </a:p>
          <a:p>
            <a:r>
              <a:rPr lang="da-DK" sz="1200" b="1" kern="1200" dirty="0">
                <a:solidFill>
                  <a:schemeClr val="tx1"/>
                </a:solidFill>
                <a:effectLst/>
                <a:latin typeface="+mn-lt"/>
                <a:ea typeface="+mn-ea"/>
                <a:cs typeface="+mn-cs"/>
              </a:rPr>
              <a:t>Hindring:</a:t>
            </a:r>
            <a:r>
              <a:rPr lang="da-DK" sz="1200" kern="1200" dirty="0">
                <a:solidFill>
                  <a:schemeClr val="tx1"/>
                </a:solidFill>
                <a:effectLst/>
                <a:latin typeface="+mn-lt"/>
                <a:ea typeface="+mn-ea"/>
                <a:cs typeface="+mn-cs"/>
              </a:rPr>
              <a:t> Den afdøde havde ikke selv tilkendegivet sin stillingtagen, og de pårørende ønskede ikke, at patienten skulle donere organer. (AVAA12 eller AVAB10)</a:t>
            </a:r>
          </a:p>
          <a:p>
            <a:r>
              <a:rPr lang="da-DK" sz="1200" b="1" kern="1200" dirty="0">
                <a:solidFill>
                  <a:schemeClr val="tx1"/>
                </a:solidFill>
                <a:effectLst/>
                <a:latin typeface="+mn-lt"/>
                <a:ea typeface="+mn-ea"/>
                <a:cs typeface="+mn-cs"/>
              </a:rPr>
              <a:t>Indsats/hvad kan man gøre:</a:t>
            </a:r>
            <a:r>
              <a:rPr lang="da-DK" sz="1200" kern="1200" dirty="0">
                <a:solidFill>
                  <a:schemeClr val="tx1"/>
                </a:solidFill>
                <a:effectLst/>
                <a:latin typeface="+mn-lt"/>
                <a:ea typeface="+mn-ea"/>
                <a:cs typeface="+mn-cs"/>
              </a:rPr>
              <a:t> Personalet i afdelingen kan følge Guideline for kommunikation med pårørende om hjernedød og organdonation i samtalerne med de pårørende. Afdelingen kan sende læger og sygeplejersker på kommunikationskurset EDHEP. Se DCO’s hjemmeside organdonation.dk, for hvad EDHEP indeholder og for tilmelding. </a:t>
            </a:r>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15</a:t>
            </a:fld>
            <a:endParaRPr lang="da-DK" altLang="da-DK"/>
          </a:p>
        </p:txBody>
      </p:sp>
    </p:spTree>
    <p:extLst>
      <p:ext uri="{BB962C8B-B14F-4D97-AF65-F5344CB8AC3E}">
        <p14:creationId xmlns:p14="http://schemas.microsoft.com/office/powerpoint/2010/main" val="3782395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Opmærksomhed og oplysning:</a:t>
            </a:r>
            <a:r>
              <a:rPr lang="da-DK" baseline="0" dirty="0"/>
              <a:t> Kan få en faglig snak med kollegerne om kvartalsrapporten – konkrete cases og/eller en journalgennemgang</a:t>
            </a:r>
          </a:p>
          <a:p>
            <a:endParaRPr lang="da-DK" baseline="0" dirty="0"/>
          </a:p>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16</a:t>
            </a:fld>
            <a:endParaRPr lang="da-DK" altLang="da-DK"/>
          </a:p>
        </p:txBody>
      </p:sp>
    </p:spTree>
    <p:extLst>
      <p:ext uri="{BB962C8B-B14F-4D97-AF65-F5344CB8AC3E}">
        <p14:creationId xmlns:p14="http://schemas.microsoft.com/office/powerpoint/2010/main" val="349605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lstStyle/>
          <a:p>
            <a:r>
              <a:rPr lang="da-DK" dirty="0"/>
              <a:t>Det</a:t>
            </a:r>
            <a:r>
              <a:rPr lang="da-DK" baseline="0" dirty="0"/>
              <a:t> er vigtigt at I tjekker jeres data for hele året 2016, da vi til denne årsrapport ikke har en fejlretningsprocedure </a:t>
            </a:r>
            <a:r>
              <a:rPr lang="da-DK" baseline="0" dirty="0" err="1"/>
              <a:t>ifm</a:t>
            </a:r>
            <a:r>
              <a:rPr lang="da-DK" baseline="0" dirty="0"/>
              <a:t>. 4. </a:t>
            </a:r>
            <a:r>
              <a:rPr lang="da-DK" baseline="0" dirty="0" err="1"/>
              <a:t>kv</a:t>
            </a:r>
            <a:r>
              <a:rPr lang="da-DK" baseline="0" dirty="0"/>
              <a:t>. rapport, da denne også trækkes 1. februar 2017.  </a:t>
            </a:r>
            <a:endParaRPr lang="da-DK"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da-DK" baseline="0" dirty="0" smtClean="0"/>
              <a:t>Baggrund: Vi har fra DCO’s side valgt at trække 4. </a:t>
            </a:r>
            <a:r>
              <a:rPr lang="da-DK" baseline="0" dirty="0" err="1" smtClean="0"/>
              <a:t>kv</a:t>
            </a:r>
            <a:r>
              <a:rPr lang="da-DK" baseline="0" dirty="0" smtClean="0"/>
              <a:t>. tal og årets tal samtidigt for at få tidstro data hurtigt ud til jer i afdelingerne. (en test på 4. </a:t>
            </a:r>
            <a:r>
              <a:rPr lang="da-DK" baseline="0" dirty="0" err="1" smtClean="0"/>
              <a:t>kv</a:t>
            </a:r>
            <a:r>
              <a:rPr lang="da-DK" baseline="0" dirty="0" smtClean="0"/>
              <a:t>. 2015 og året 2015 viste at de var så få ekstra korrekte data vi fik med ved at vendte til 1. marts med at trække data til Årsrapporten)</a:t>
            </a:r>
            <a:endParaRPr lang="da-DK" dirty="0" smtClean="0"/>
          </a:p>
          <a:p>
            <a:endParaRPr lang="da-DK" baseline="0" dirty="0"/>
          </a:p>
          <a:p>
            <a:endParaRPr lang="da-DK" dirty="0"/>
          </a:p>
          <a:p>
            <a:r>
              <a:rPr lang="da-DK" dirty="0"/>
              <a:t>Me</a:t>
            </a:r>
            <a:r>
              <a:rPr lang="da-DK" baseline="0" dirty="0"/>
              <a:t>d de tiltage/metoder vi taler om i dag, kan I rent faktisk tjekke og forbedre jeres datakvalitet inden vi trækker Årsrapporten for 2016 . Hvordan I kan tjekke data kigger vi på lige om lidt.</a:t>
            </a:r>
          </a:p>
          <a:p>
            <a:endParaRPr lang="da-DK" baseline="0"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2</a:t>
            </a:fld>
            <a:endParaRPr lang="da-DK" altLang="da-DK"/>
          </a:p>
        </p:txBody>
      </p:sp>
    </p:spTree>
    <p:extLst>
      <p:ext uri="{BB962C8B-B14F-4D97-AF65-F5344CB8AC3E}">
        <p14:creationId xmlns:p14="http://schemas.microsoft.com/office/powerpoint/2010/main" val="211501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vi skal gennemgå i erfaringsudvekslingen</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3</a:t>
            </a:fld>
            <a:endParaRPr lang="da-DK" altLang="da-DK"/>
          </a:p>
        </p:txBody>
      </p:sp>
    </p:spTree>
    <p:extLst>
      <p:ext uri="{BB962C8B-B14F-4D97-AF65-F5344CB8AC3E}">
        <p14:creationId xmlns:p14="http://schemas.microsoft.com/office/powerpoint/2010/main" val="4279703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Det</a:t>
            </a:r>
            <a:r>
              <a:rPr lang="da-DK" baseline="0" dirty="0"/>
              <a:t> er en god idé at tjekke data  - enten i CIS, papirudgaven eller andet og have et godt samarbejde med lægesekretæren om at vedkommende tager kontakt hvis hun er i tvivl.</a:t>
            </a:r>
          </a:p>
          <a:p>
            <a:r>
              <a:rPr lang="da-DK" baseline="0" dirty="0"/>
              <a:t>Det er en god idé at undervise nye lægekolleger i registreringsarket – VIGTIGT *</a:t>
            </a:r>
            <a:r>
              <a:rPr lang="da-DK" u="sng" baseline="0" dirty="0"/>
              <a:t>da det er den læge der har stået med patienten op til dødsfaldet der skal registrere data</a:t>
            </a:r>
            <a:r>
              <a:rPr lang="da-DK" baseline="0" dirty="0"/>
              <a:t>, samt også undervise generelt hvis der er mange fejl eller hvis de samme fejl opstår gang på gang</a:t>
            </a:r>
            <a:r>
              <a:rPr lang="da-DK" baseline="0" dirty="0" smtClean="0"/>
              <a:t>. </a:t>
            </a:r>
            <a:endParaRPr lang="da-DK" baseline="0" dirty="0"/>
          </a:p>
          <a:p>
            <a:endParaRPr lang="da-DK" baseline="0" dirty="0"/>
          </a:p>
          <a:p>
            <a:r>
              <a:rPr lang="da-DK" baseline="0" dirty="0"/>
              <a:t>Hos jer, er det da altid den læge der har ansvaret for pt. op til dødsfaldet der foretager registreringen?</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4</a:t>
            </a:fld>
            <a:endParaRPr lang="da-DK" altLang="da-DK"/>
          </a:p>
        </p:txBody>
      </p:sp>
    </p:spTree>
    <p:extLst>
      <p:ext uri="{BB962C8B-B14F-4D97-AF65-F5344CB8AC3E}">
        <p14:creationId xmlns:p14="http://schemas.microsoft.com/office/powerpoint/2010/main" val="393118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dirty="0"/>
              <a:t>Spørge lidt ind til hvordan nøglepersonerne arbejder hver for sig med</a:t>
            </a:r>
            <a:r>
              <a:rPr lang="da-DK" baseline="0" dirty="0"/>
              <a:t> kvartalsrapporten eller om de samarbejder. Dette ift. at sikre datakvaliteten, journalgennemgang, bruge tallene til information/undervisning af kolleger, information til ledelsen?</a:t>
            </a:r>
            <a:endParaRPr lang="da-DK" dirty="0"/>
          </a:p>
          <a:p>
            <a:endParaRPr lang="da-DK" dirty="0"/>
          </a:p>
          <a:p>
            <a:r>
              <a:rPr lang="da-DK" dirty="0"/>
              <a:t>Huller i registreringen – er når der i det logiske </a:t>
            </a:r>
            <a:r>
              <a:rPr lang="da-DK" dirty="0" err="1"/>
              <a:t>kodeflow</a:t>
            </a:r>
            <a:r>
              <a:rPr lang="da-DK" dirty="0"/>
              <a:t> mangler</a:t>
            </a:r>
            <a:r>
              <a:rPr lang="da-DK" baseline="0" dirty="0"/>
              <a:t> en kode for at der er et komplet </a:t>
            </a:r>
            <a:r>
              <a:rPr lang="da-DK" baseline="0" dirty="0" err="1"/>
              <a:t>kodeflow</a:t>
            </a:r>
            <a:r>
              <a:rPr lang="da-DK" baseline="0" dirty="0"/>
              <a:t>. F.eks. et forløb der ender med organdonation, hvor det ikke er angivet en kode for at de pårørende er informeret om muligheden for organdonation. Eller at der mangler årsagsforklaringer på at en potentiel donor ikke blev en organdonor.</a:t>
            </a:r>
          </a:p>
          <a:p>
            <a:endParaRPr lang="da-DK" baseline="0" dirty="0" smtClean="0"/>
          </a:p>
          <a:p>
            <a:r>
              <a:rPr lang="da-DK" b="1" baseline="0" dirty="0" smtClean="0"/>
              <a:t>Er alle dødsfald registreret?</a:t>
            </a:r>
            <a:endParaRPr lang="da-DK" b="1" baseline="0" dirty="0"/>
          </a:p>
          <a:p>
            <a:r>
              <a:rPr lang="da-DK" baseline="0" dirty="0" smtClean="0"/>
              <a:t>Det </a:t>
            </a:r>
            <a:r>
              <a:rPr lang="da-DK" baseline="0" dirty="0"/>
              <a:t>er også vigtigt at sammenholde listen over alle afdelingens dødsfald med antallet af registreringer, dette for at se om der mangler at blive kodet nogle </a:t>
            </a:r>
            <a:r>
              <a:rPr lang="da-DK" baseline="0" dirty="0" smtClean="0"/>
              <a:t>forløb/dødsfald. Lægesekretæren kan hjælpe jer med at skaffe denne liste.</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5</a:t>
            </a:fld>
            <a:endParaRPr lang="da-DK" altLang="da-DK"/>
          </a:p>
        </p:txBody>
      </p:sp>
    </p:spTree>
    <p:extLst>
      <p:ext uri="{BB962C8B-B14F-4D97-AF65-F5344CB8AC3E}">
        <p14:creationId xmlns:p14="http://schemas.microsoft.com/office/powerpoint/2010/main" val="251113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Eksempel fra kvartalsrapporten - En fiktiv intensivafdeling har</a:t>
            </a:r>
            <a:r>
              <a:rPr lang="da-DK" baseline="0" dirty="0"/>
              <a:t> </a:t>
            </a:r>
            <a:r>
              <a:rPr lang="da-DK" dirty="0"/>
              <a:t>10</a:t>
            </a:r>
            <a:r>
              <a:rPr lang="da-DK" baseline="0" dirty="0"/>
              <a:t> potentielle donorer og en organdonor, så vi skal have forklaring på hvorfor 9 potentielle donorer ikke blev organdonorer</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6</a:t>
            </a:fld>
            <a:endParaRPr lang="da-DK" altLang="da-DK"/>
          </a:p>
        </p:txBody>
      </p:sp>
    </p:spTree>
    <p:extLst>
      <p:ext uri="{BB962C8B-B14F-4D97-AF65-F5344CB8AC3E}">
        <p14:creationId xmlns:p14="http://schemas.microsoft.com/office/powerpoint/2010/main" val="395336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Så mangler vi forklaring på hvorfor 2 potentielle donorer ikke</a:t>
            </a:r>
            <a:r>
              <a:rPr lang="da-DK" baseline="0" dirty="0"/>
              <a:t> blev organdonorer.</a:t>
            </a:r>
          </a:p>
          <a:p>
            <a:r>
              <a:rPr lang="da-DK" baseline="0" dirty="0"/>
              <a:t>For at finde de potentielle donorer lav et udtræk på </a:t>
            </a:r>
            <a:r>
              <a:rPr lang="da-DK" baseline="0" dirty="0" err="1"/>
              <a:t>sks</a:t>
            </a:r>
            <a:r>
              <a:rPr lang="da-DK" baseline="0" dirty="0"/>
              <a:t>-koden DR940B (pt. uden nogen reaktioner og uden </a:t>
            </a:r>
            <a:r>
              <a:rPr lang="da-DK" baseline="0" dirty="0" err="1"/>
              <a:t>sedationsbehov</a:t>
            </a:r>
            <a:r>
              <a:rPr lang="da-DK" baseline="0" dirty="0"/>
              <a:t> og derfor mistænkt for at være hjernedød)</a:t>
            </a:r>
          </a:p>
          <a:p>
            <a:r>
              <a:rPr lang="da-DK" baseline="0" dirty="0"/>
              <a:t>Mere om udtrækkene senere.</a:t>
            </a:r>
          </a:p>
          <a:p>
            <a:endParaRPr lang="da-DK" baseline="0" dirty="0" smtClean="0"/>
          </a:p>
          <a:p>
            <a:r>
              <a:rPr lang="da-DK" b="1" baseline="0" dirty="0" smtClean="0"/>
              <a:t>Fejlretningsprocedure:</a:t>
            </a:r>
            <a:endParaRPr lang="da-DK" b="1" baseline="0" dirty="0"/>
          </a:p>
          <a:p>
            <a:r>
              <a:rPr lang="da-DK" baseline="0" dirty="0" smtClean="0"/>
              <a:t>DCO </a:t>
            </a:r>
            <a:r>
              <a:rPr lang="da-DK" baseline="0" dirty="0"/>
              <a:t>sender mail til nøglepersonerne efter hver kvartals afslutning og de logiske fejl der måtte være i jeres data – de fejl I ikke har nået at rette inden vi trak data. Nøglepersonen får så den ansvarlige lægesekretær til at ringe os op og vi finder fejlen i fællesskab. Grunden til at vi ikke bare kan sende mailen til lægesekretæren er, at det er nøglepersonernes ansvar at registreringen finder sted og at fejl bliver rettet mv.</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7</a:t>
            </a:fld>
            <a:endParaRPr lang="da-DK" altLang="da-DK"/>
          </a:p>
        </p:txBody>
      </p:sp>
    </p:spTree>
    <p:extLst>
      <p:ext uri="{BB962C8B-B14F-4D97-AF65-F5344CB8AC3E}">
        <p14:creationId xmlns:p14="http://schemas.microsoft.com/office/powerpoint/2010/main" val="3931188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a:t>
            </a:r>
            <a:r>
              <a:rPr lang="da-DK" dirty="0"/>
              <a:t>er relevant at foretage </a:t>
            </a:r>
            <a:r>
              <a:rPr lang="da-DK" dirty="0" smtClean="0"/>
              <a:t>journalgennemgang både </a:t>
            </a:r>
            <a:r>
              <a:rPr lang="da-DK" dirty="0"/>
              <a:t>ift. at sikre at virkeligheden er vist i registreringen, at rette op på forskellige registreringsfejl og det er interessant at se hvilken type patienter der</a:t>
            </a:r>
            <a:r>
              <a:rPr lang="da-DK" baseline="0" dirty="0"/>
              <a:t> er tale om.</a:t>
            </a:r>
            <a:endParaRPr lang="da-DK" dirty="0"/>
          </a:p>
          <a:p>
            <a:endParaRPr lang="da-DK" dirty="0"/>
          </a:p>
          <a:p>
            <a:r>
              <a:rPr lang="da-DK" dirty="0"/>
              <a:t>I</a:t>
            </a:r>
            <a:r>
              <a:rPr lang="da-DK" baseline="0" dirty="0"/>
              <a:t> kan f</a:t>
            </a:r>
            <a:r>
              <a:rPr lang="da-DK" dirty="0"/>
              <a:t>oretage journalgennemgang</a:t>
            </a:r>
            <a:r>
              <a:rPr lang="da-DK" baseline="0" dirty="0"/>
              <a:t> på afdelingens tal, dette ift. hvor mange potentielle donorer afdelingen har. Hvis der kun er data i patientgruppen for </a:t>
            </a:r>
            <a:r>
              <a:rPr lang="da-DK" baseline="0" dirty="0" err="1"/>
              <a:t>donordetektion</a:t>
            </a:r>
            <a:r>
              <a:rPr lang="da-DK" baseline="0" dirty="0"/>
              <a:t>, så lav journalgennemgang på disse ellers lav på gruppen af potentielle donorer.</a:t>
            </a:r>
          </a:p>
          <a:p>
            <a:endParaRPr lang="da-DK" baseline="0" dirty="0"/>
          </a:p>
          <a:p>
            <a:r>
              <a:rPr lang="da-DK" baseline="0" dirty="0"/>
              <a:t>I kunne også vælge at gøre dette på stikprøve basis.</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8</a:t>
            </a:fld>
            <a:endParaRPr lang="da-DK" altLang="da-DK"/>
          </a:p>
        </p:txBody>
      </p:sp>
    </p:spTree>
    <p:extLst>
      <p:ext uri="{BB962C8B-B14F-4D97-AF65-F5344CB8AC3E}">
        <p14:creationId xmlns:p14="http://schemas.microsoft.com/office/powerpoint/2010/main" val="2396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ZDW57 er ja, i spørgsmål 4 i registreringsarket, dvs. (klip fra vejledningen til registreringsarket): </a:t>
            </a:r>
            <a:r>
              <a:rPr lang="da-DK" sz="1200" b="1" kern="1200" dirty="0">
                <a:solidFill>
                  <a:schemeClr val="tx1"/>
                </a:solidFill>
                <a:effectLst/>
                <a:latin typeface="+mn-lt"/>
                <a:ea typeface="+mn-ea"/>
                <a:cs typeface="+mn-cs"/>
              </a:rPr>
              <a:t>Havde patienten en </a:t>
            </a:r>
            <a:r>
              <a:rPr lang="da-DK" sz="1200" b="1" kern="1200" dirty="0" err="1">
                <a:solidFill>
                  <a:schemeClr val="tx1"/>
                </a:solidFill>
                <a:effectLst/>
                <a:latin typeface="+mn-lt"/>
                <a:ea typeface="+mn-ea"/>
                <a:cs typeface="+mn-cs"/>
              </a:rPr>
              <a:t>anoxisk</a:t>
            </a:r>
            <a:r>
              <a:rPr lang="da-DK" sz="1200" b="1" kern="1200" dirty="0">
                <a:solidFill>
                  <a:schemeClr val="tx1"/>
                </a:solidFill>
                <a:effectLst/>
                <a:latin typeface="+mn-lt"/>
                <a:ea typeface="+mn-ea"/>
                <a:cs typeface="+mn-cs"/>
              </a:rPr>
              <a:t> eller strukturel skade af hjernen i det aktuelle sygdomsforløb ?</a:t>
            </a:r>
            <a:endParaRPr lang="da-DK" sz="1200" kern="1200" dirty="0">
              <a:solidFill>
                <a:schemeClr val="tx1"/>
              </a:solidFill>
              <a:effectLst/>
              <a:latin typeface="+mn-lt"/>
              <a:ea typeface="+mn-ea"/>
              <a:cs typeface="+mn-cs"/>
            </a:endParaRPr>
          </a:p>
          <a:p>
            <a:pPr lvl="0"/>
            <a:r>
              <a:rPr lang="da-DK" sz="1200" b="1" kern="1200" dirty="0">
                <a:solidFill>
                  <a:schemeClr val="tx1"/>
                </a:solidFill>
                <a:effectLst/>
                <a:latin typeface="+mn-lt"/>
                <a:ea typeface="+mn-ea"/>
                <a:cs typeface="+mn-cs"/>
              </a:rPr>
              <a:t>Med </a:t>
            </a:r>
            <a:r>
              <a:rPr lang="da-DK" sz="1200" b="1" kern="1200" dirty="0" err="1">
                <a:solidFill>
                  <a:schemeClr val="tx1"/>
                </a:solidFill>
                <a:effectLst/>
                <a:latin typeface="+mn-lt"/>
                <a:ea typeface="+mn-ea"/>
                <a:cs typeface="+mn-cs"/>
              </a:rPr>
              <a:t>anoxisk</a:t>
            </a:r>
            <a:r>
              <a:rPr lang="da-DK" sz="1200" b="1" kern="1200" dirty="0">
                <a:solidFill>
                  <a:schemeClr val="tx1"/>
                </a:solidFill>
                <a:effectLst/>
                <a:latin typeface="+mn-lt"/>
                <a:ea typeface="+mn-ea"/>
                <a:cs typeface="+mn-cs"/>
              </a:rPr>
              <a:t> skade </a:t>
            </a:r>
            <a:r>
              <a:rPr lang="da-DK" sz="1200" kern="1200" dirty="0">
                <a:solidFill>
                  <a:schemeClr val="tx1"/>
                </a:solidFill>
                <a:effectLst/>
                <a:latin typeface="+mn-lt"/>
                <a:ea typeface="+mn-ea"/>
                <a:cs typeface="+mn-cs"/>
              </a:rPr>
              <a:t>af hjernen menes</a:t>
            </a:r>
            <a:r>
              <a:rPr lang="da-DK" sz="1200" b="1" kern="1200" dirty="0">
                <a:solidFill>
                  <a:schemeClr val="tx1"/>
                </a:solidFill>
                <a:effectLst/>
                <a:latin typeface="+mn-lt"/>
                <a:ea typeface="+mn-ea"/>
                <a:cs typeface="+mn-cs"/>
              </a:rPr>
              <a:t> </a:t>
            </a:r>
            <a:r>
              <a:rPr lang="da-DK" sz="1200" kern="1200" dirty="0">
                <a:solidFill>
                  <a:schemeClr val="tx1"/>
                </a:solidFill>
                <a:effectLst/>
                <a:latin typeface="+mn-lt"/>
                <a:ea typeface="+mn-ea"/>
                <a:cs typeface="+mn-cs"/>
              </a:rPr>
              <a:t>en skade opstået efter iltmangel til hjernen på grund af f.eks. hjertestop, hængning, drukning, kvælning, hjernestammelæsion, </a:t>
            </a:r>
            <a:r>
              <a:rPr lang="da-DK" sz="1200" kern="1200" dirty="0" err="1">
                <a:solidFill>
                  <a:schemeClr val="tx1"/>
                </a:solidFill>
                <a:effectLst/>
                <a:latin typeface="+mn-lt"/>
                <a:ea typeface="+mn-ea"/>
                <a:cs typeface="+mn-cs"/>
              </a:rPr>
              <a:t>lungeemboli</a:t>
            </a:r>
            <a:r>
              <a:rPr lang="da-DK" sz="1200" kern="1200" dirty="0">
                <a:solidFill>
                  <a:schemeClr val="tx1"/>
                </a:solidFill>
                <a:effectLst/>
                <a:latin typeface="+mn-lt"/>
                <a:ea typeface="+mn-ea"/>
                <a:cs typeface="+mn-cs"/>
              </a:rPr>
              <a:t>, overfølsomhedsreaktion eller forgiftning.</a:t>
            </a:r>
          </a:p>
          <a:p>
            <a:r>
              <a:rPr lang="da-DK" sz="1200" kern="1200" dirty="0">
                <a:solidFill>
                  <a:schemeClr val="tx1"/>
                </a:solidFill>
                <a:effectLst/>
                <a:latin typeface="+mn-lt"/>
                <a:ea typeface="+mn-ea"/>
                <a:cs typeface="+mn-cs"/>
              </a:rPr>
              <a:t> </a:t>
            </a:r>
            <a:r>
              <a:rPr lang="da-DK" sz="1200" b="1" kern="1200" dirty="0">
                <a:solidFill>
                  <a:schemeClr val="tx1"/>
                </a:solidFill>
                <a:effectLst/>
                <a:latin typeface="+mn-lt"/>
                <a:ea typeface="+mn-ea"/>
                <a:cs typeface="+mn-cs"/>
              </a:rPr>
              <a:t>Med strukturel skade </a:t>
            </a:r>
            <a:r>
              <a:rPr lang="da-DK" sz="1200" kern="1200" dirty="0">
                <a:solidFill>
                  <a:schemeClr val="tx1"/>
                </a:solidFill>
                <a:effectLst/>
                <a:latin typeface="+mn-lt"/>
                <a:ea typeface="+mn-ea"/>
                <a:cs typeface="+mn-cs"/>
              </a:rPr>
              <a:t>af hjernen menes</a:t>
            </a:r>
            <a:r>
              <a:rPr lang="da-DK" sz="1200" b="1" kern="1200" dirty="0">
                <a:solidFill>
                  <a:schemeClr val="tx1"/>
                </a:solidFill>
                <a:effectLst/>
                <a:latin typeface="+mn-lt"/>
                <a:ea typeface="+mn-ea"/>
                <a:cs typeface="+mn-cs"/>
              </a:rPr>
              <a:t> </a:t>
            </a:r>
            <a:r>
              <a:rPr lang="da-DK" sz="1200" kern="1200" dirty="0">
                <a:solidFill>
                  <a:schemeClr val="tx1"/>
                </a:solidFill>
                <a:effectLst/>
                <a:latin typeface="+mn-lt"/>
                <a:ea typeface="+mn-ea"/>
                <a:cs typeface="+mn-cs"/>
              </a:rPr>
              <a:t>en skade, der kan konstateres via f.eks. CT eller MR skanning. En strukturel skade kan f.eks. skyldes hjerneblødning, hovedtraume, hjernesvulst  eller infektion i centralnervesystemet.</a:t>
            </a:r>
          </a:p>
          <a:p>
            <a:endParaRPr lang="da-DK" sz="1200" kern="1200" dirty="0" smtClean="0">
              <a:solidFill>
                <a:schemeClr val="tx1"/>
              </a:solidFill>
              <a:effectLst/>
              <a:latin typeface="+mn-lt"/>
              <a:ea typeface="+mn-ea"/>
              <a:cs typeface="+mn-cs"/>
            </a:endParaRPr>
          </a:p>
          <a:p>
            <a:r>
              <a:rPr lang="da-DK" sz="1200" b="1" kern="1200" dirty="0" smtClean="0">
                <a:solidFill>
                  <a:schemeClr val="tx1"/>
                </a:solidFill>
                <a:effectLst/>
                <a:latin typeface="+mn-lt"/>
                <a:ea typeface="+mn-ea"/>
                <a:cs typeface="+mn-cs"/>
              </a:rPr>
              <a:t>Lav</a:t>
            </a:r>
            <a:r>
              <a:rPr lang="da-DK" sz="1200" b="1" kern="1200" baseline="0" dirty="0" smtClean="0">
                <a:solidFill>
                  <a:schemeClr val="tx1"/>
                </a:solidFill>
                <a:effectLst/>
                <a:latin typeface="+mn-lt"/>
                <a:ea typeface="+mn-ea"/>
                <a:cs typeface="+mn-cs"/>
              </a:rPr>
              <a:t> et udtræk på ZDW57:</a:t>
            </a:r>
            <a:endParaRPr lang="da-DK" sz="1200" b="1" kern="1200" dirty="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Når </a:t>
            </a:r>
            <a:r>
              <a:rPr lang="da-DK" sz="1200" kern="1200" dirty="0">
                <a:solidFill>
                  <a:schemeClr val="tx1"/>
                </a:solidFill>
                <a:effectLst/>
                <a:latin typeface="+mn-lt"/>
                <a:ea typeface="+mn-ea"/>
                <a:cs typeface="+mn-cs"/>
              </a:rPr>
              <a:t>man laver et udtræk på ZDW57, så kan man efterfølgende finde de afdøde der har de øvrige koder f.eks.</a:t>
            </a:r>
            <a:r>
              <a:rPr lang="da-DK" sz="1200" kern="1200" baseline="0" dirty="0">
                <a:solidFill>
                  <a:schemeClr val="tx1"/>
                </a:solidFill>
                <a:effectLst/>
                <a:latin typeface="+mn-lt"/>
                <a:ea typeface="+mn-ea"/>
                <a:cs typeface="+mn-cs"/>
              </a:rPr>
              <a:t> </a:t>
            </a:r>
            <a:r>
              <a:rPr lang="da-DK" sz="1200" kern="1200" baseline="0" dirty="0" smtClean="0">
                <a:solidFill>
                  <a:schemeClr val="tx1"/>
                </a:solidFill>
                <a:effectLst/>
                <a:latin typeface="+mn-lt"/>
                <a:ea typeface="+mn-ea"/>
                <a:cs typeface="+mn-cs"/>
              </a:rPr>
              <a:t>DR940B (potentielle donorer) </a:t>
            </a:r>
            <a:r>
              <a:rPr lang="da-DK" sz="1200" kern="1200" baseline="0" dirty="0">
                <a:solidFill>
                  <a:schemeClr val="tx1"/>
                </a:solidFill>
                <a:effectLst/>
                <a:latin typeface="+mn-lt"/>
                <a:ea typeface="+mn-ea"/>
                <a:cs typeface="+mn-cs"/>
              </a:rPr>
              <a:t>og </a:t>
            </a:r>
            <a:r>
              <a:rPr lang="da-DK" sz="1200" kern="1200" baseline="0" dirty="0" smtClean="0">
                <a:solidFill>
                  <a:schemeClr val="tx1"/>
                </a:solidFill>
                <a:effectLst/>
                <a:latin typeface="+mn-lt"/>
                <a:ea typeface="+mn-ea"/>
                <a:cs typeface="+mn-cs"/>
              </a:rPr>
              <a:t>AVAX03 ( pt. gruppen for </a:t>
            </a:r>
            <a:r>
              <a:rPr lang="da-DK" sz="1200" kern="1200" baseline="0" dirty="0" err="1" smtClean="0">
                <a:solidFill>
                  <a:schemeClr val="tx1"/>
                </a:solidFill>
                <a:effectLst/>
                <a:latin typeface="+mn-lt"/>
                <a:ea typeface="+mn-ea"/>
                <a:cs typeface="+mn-cs"/>
              </a:rPr>
              <a:t>donordetektion</a:t>
            </a:r>
            <a:r>
              <a:rPr lang="da-DK" sz="1200" kern="1200" baseline="0" dirty="0" smtClean="0">
                <a:solidFill>
                  <a:schemeClr val="tx1"/>
                </a:solidFill>
                <a:effectLst/>
                <a:latin typeface="+mn-lt"/>
                <a:ea typeface="+mn-ea"/>
                <a:cs typeface="+mn-cs"/>
              </a:rPr>
              <a:t>, men uden reaktioner mv. og derfor ikke mistænkt for at være hjernedød) , </a:t>
            </a:r>
            <a:r>
              <a:rPr lang="da-DK" sz="1200" kern="1200" baseline="0" dirty="0">
                <a:solidFill>
                  <a:schemeClr val="tx1"/>
                </a:solidFill>
                <a:effectLst/>
                <a:latin typeface="+mn-lt"/>
                <a:ea typeface="+mn-ea"/>
                <a:cs typeface="+mn-cs"/>
              </a:rPr>
              <a:t>da de alle har koden ZDW57 også/i udgangspunktet</a:t>
            </a:r>
            <a:endParaRPr lang="da-DK" sz="1200" kern="1200" dirty="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9</a:t>
            </a:fld>
            <a:endParaRPr lang="da-DK" altLang="da-DK"/>
          </a:p>
        </p:txBody>
      </p:sp>
    </p:spTree>
    <p:extLst>
      <p:ext uri="{BB962C8B-B14F-4D97-AF65-F5344CB8AC3E}">
        <p14:creationId xmlns:p14="http://schemas.microsoft.com/office/powerpoint/2010/main" val="46051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undertiteltypografien i masteren</a:t>
            </a:r>
          </a:p>
        </p:txBody>
      </p:sp>
    </p:spTree>
    <p:extLst>
      <p:ext uri="{BB962C8B-B14F-4D97-AF65-F5344CB8AC3E}">
        <p14:creationId xmlns:p14="http://schemas.microsoft.com/office/powerpoint/2010/main" val="28567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885139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a:xfrm>
            <a:off x="6600825" y="6618288"/>
            <a:ext cx="2133600" cy="196850"/>
          </a:xfrm>
          <a:prstGeom prst="rect">
            <a:avLst/>
          </a:prstGeom>
        </p:spPr>
        <p:txBody>
          <a:bodyPr/>
          <a:lstStyle>
            <a:lvl1pPr>
              <a:defRPr smtClean="0"/>
            </a:lvl1pPr>
          </a:lstStyle>
          <a:p>
            <a:pPr>
              <a:defRPr/>
            </a:pPr>
            <a:fld id="{16C7737E-C41B-46D8-BD25-FD7EA1948406}" type="datetime1">
              <a:rPr lang="da-DK"/>
              <a:pPr>
                <a:defRPr/>
              </a:pPr>
              <a:t>30-01-2017</a:t>
            </a:fld>
            <a:endParaRPr lang="da-DK"/>
          </a:p>
        </p:txBody>
      </p:sp>
      <p:sp>
        <p:nvSpPr>
          <p:cNvPr id="5" name="Pladsholder til sidefod 4"/>
          <p:cNvSpPr>
            <a:spLocks noGrp="1"/>
          </p:cNvSpPr>
          <p:nvPr>
            <p:ph type="ftr" sz="quarter" idx="11"/>
          </p:nvPr>
        </p:nvSpPr>
        <p:spPr>
          <a:xfrm>
            <a:off x="450850" y="6613525"/>
            <a:ext cx="2520950" cy="188913"/>
          </a:xfrm>
          <a:prstGeom prst="rect">
            <a:avLst/>
          </a:prstGeom>
        </p:spPr>
        <p:txBody>
          <a:bodyPr/>
          <a:lstStyle>
            <a:lvl1pPr>
              <a:defRPr smtClean="0"/>
            </a:lvl1pPr>
          </a:lstStyle>
          <a:p>
            <a:pPr>
              <a:defRPr/>
            </a:pPr>
            <a:r>
              <a:rPr lang="da-DK"/>
              <a:t>Regionsmøde 2013</a:t>
            </a:r>
          </a:p>
        </p:txBody>
      </p:sp>
      <p:sp>
        <p:nvSpPr>
          <p:cNvPr id="6" name="Pladsholder til diasnummer 5"/>
          <p:cNvSpPr>
            <a:spLocks noGrp="1"/>
          </p:cNvSpPr>
          <p:nvPr>
            <p:ph type="sldNum" sz="quarter" idx="12"/>
          </p:nvPr>
        </p:nvSpPr>
        <p:spPr>
          <a:xfrm>
            <a:off x="6569075" y="6188075"/>
            <a:ext cx="2133600" cy="195263"/>
          </a:xfrm>
          <a:prstGeom prst="rect">
            <a:avLst/>
          </a:prstGeom>
        </p:spPr>
        <p:txBody>
          <a:bodyPr/>
          <a:lstStyle>
            <a:lvl1pPr fontAlgn="auto">
              <a:spcBef>
                <a:spcPts val="0"/>
              </a:spcBef>
              <a:spcAft>
                <a:spcPts val="0"/>
              </a:spcAft>
              <a:defRPr>
                <a:latin typeface="+mn-lt"/>
                <a:cs typeface="+mn-cs"/>
              </a:defRPr>
            </a:lvl1pPr>
          </a:lstStyle>
          <a:p>
            <a:pPr>
              <a:defRPr/>
            </a:pPr>
            <a:fld id="{11A3498D-6F0B-41B5-B6EA-80B5B7804C5D}" type="slidenum">
              <a:rPr lang="da-DK"/>
              <a:pPr>
                <a:defRPr/>
              </a:pPr>
              <a:t>‹nr.›</a:t>
            </a:fld>
            <a:endParaRPr lang="da-DK"/>
          </a:p>
        </p:txBody>
      </p:sp>
    </p:spTree>
    <p:extLst>
      <p:ext uri="{BB962C8B-B14F-4D97-AF65-F5344CB8AC3E}">
        <p14:creationId xmlns:p14="http://schemas.microsoft.com/office/powerpoint/2010/main" val="768505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tekst 2"/>
          <p:cNvSpPr>
            <a:spLocks noGrp="1"/>
          </p:cNvSpPr>
          <p:nvPr>
            <p:ph type="body"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a:xfrm>
            <a:off x="6600825" y="6618288"/>
            <a:ext cx="2133600" cy="196850"/>
          </a:xfrm>
          <a:prstGeom prst="rect">
            <a:avLst/>
          </a:prstGeom>
        </p:spPr>
        <p:txBody>
          <a:bodyPr/>
          <a:lstStyle>
            <a:lvl1pPr>
              <a:defRPr smtClean="0"/>
            </a:lvl1pPr>
          </a:lstStyle>
          <a:p>
            <a:pPr>
              <a:defRPr/>
            </a:pPr>
            <a:fld id="{16A2C192-BE2A-4F5D-ABD8-090E8690A9FF}" type="datetime1">
              <a:rPr lang="da-DK"/>
              <a:pPr>
                <a:defRPr/>
              </a:pPr>
              <a:t>30-01-2017</a:t>
            </a:fld>
            <a:endParaRPr lang="da-DK"/>
          </a:p>
        </p:txBody>
      </p:sp>
      <p:sp>
        <p:nvSpPr>
          <p:cNvPr id="5" name="Pladsholder til sidefod 4"/>
          <p:cNvSpPr>
            <a:spLocks noGrp="1"/>
          </p:cNvSpPr>
          <p:nvPr>
            <p:ph type="ftr" sz="quarter" idx="11"/>
          </p:nvPr>
        </p:nvSpPr>
        <p:spPr>
          <a:xfrm>
            <a:off x="450850" y="6613525"/>
            <a:ext cx="2520950" cy="188913"/>
          </a:xfrm>
          <a:prstGeom prst="rect">
            <a:avLst/>
          </a:prstGeom>
        </p:spPr>
        <p:txBody>
          <a:bodyPr/>
          <a:lstStyle>
            <a:lvl1pPr>
              <a:defRPr smtClean="0"/>
            </a:lvl1pPr>
          </a:lstStyle>
          <a:p>
            <a:pPr>
              <a:defRPr/>
            </a:pPr>
            <a:r>
              <a:rPr lang="da-DK"/>
              <a:t>Regionsmøde 2013</a:t>
            </a:r>
          </a:p>
        </p:txBody>
      </p:sp>
      <p:sp>
        <p:nvSpPr>
          <p:cNvPr id="6" name="Pladsholder til diasnummer 5"/>
          <p:cNvSpPr>
            <a:spLocks noGrp="1"/>
          </p:cNvSpPr>
          <p:nvPr>
            <p:ph type="sldNum" sz="quarter" idx="12"/>
          </p:nvPr>
        </p:nvSpPr>
        <p:spPr>
          <a:xfrm>
            <a:off x="6569075" y="6188075"/>
            <a:ext cx="2133600" cy="195263"/>
          </a:xfrm>
          <a:prstGeom prst="rect">
            <a:avLst/>
          </a:prstGeom>
        </p:spPr>
        <p:txBody>
          <a:bodyPr/>
          <a:lstStyle>
            <a:lvl1pPr fontAlgn="auto">
              <a:spcBef>
                <a:spcPts val="0"/>
              </a:spcBef>
              <a:spcAft>
                <a:spcPts val="0"/>
              </a:spcAft>
              <a:defRPr>
                <a:latin typeface="+mn-lt"/>
                <a:cs typeface="+mn-cs"/>
              </a:defRPr>
            </a:lvl1pPr>
          </a:lstStyle>
          <a:p>
            <a:pPr>
              <a:defRPr/>
            </a:pPr>
            <a:fld id="{044C0447-AA4E-435A-90F1-F4AD1165E539}" type="slidenum">
              <a:rPr lang="da-DK"/>
              <a:pPr>
                <a:defRPr/>
              </a:pPr>
              <a:t>‹nr.›</a:t>
            </a:fld>
            <a:endParaRPr lang="da-DK"/>
          </a:p>
        </p:txBody>
      </p:sp>
    </p:spTree>
    <p:extLst>
      <p:ext uri="{BB962C8B-B14F-4D97-AF65-F5344CB8AC3E}">
        <p14:creationId xmlns:p14="http://schemas.microsoft.com/office/powerpoint/2010/main" val="123157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6528472"/>
            <a:ext cx="2160240" cy="329528"/>
          </a:xfrm>
          <a:prstGeom prst="rect">
            <a:avLst/>
          </a:prstGeom>
        </p:spPr>
      </p:pic>
      <p:cxnSp>
        <p:nvCxnSpPr>
          <p:cNvPr id="11" name="Lige forbindelse 10"/>
          <p:cNvCxnSpPr/>
          <p:nvPr userDrawn="1"/>
        </p:nvCxnSpPr>
        <p:spPr>
          <a:xfrm>
            <a:off x="0" y="6524625"/>
            <a:ext cx="9144000" cy="0"/>
          </a:xfrm>
          <a:prstGeom prst="line">
            <a:avLst/>
          </a:prstGeom>
          <a:ln w="19050">
            <a:solidFill>
              <a:srgbClr val="5E7D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6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0" cap="all"/>
            </a:lvl1pPr>
          </a:lstStyle>
          <a:p>
            <a:r>
              <a:rPr lang="da-DK" dirty="0"/>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a:t>Klik for at redigere typografi i masteren</a:t>
            </a:r>
          </a:p>
        </p:txBody>
      </p:sp>
    </p:spTree>
    <p:extLst>
      <p:ext uri="{BB962C8B-B14F-4D97-AF65-F5344CB8AC3E}">
        <p14:creationId xmlns:p14="http://schemas.microsoft.com/office/powerpoint/2010/main" val="88904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58953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4597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extLst>
      <p:ext uri="{BB962C8B-B14F-4D97-AF65-F5344CB8AC3E}">
        <p14:creationId xmlns:p14="http://schemas.microsoft.com/office/powerpoint/2010/main" val="75217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830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dirty="0"/>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extLst>
      <p:ext uri="{BB962C8B-B14F-4D97-AF65-F5344CB8AC3E}">
        <p14:creationId xmlns:p14="http://schemas.microsoft.com/office/powerpoint/2010/main" val="303113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dirty="0"/>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extLst>
      <p:ext uri="{BB962C8B-B14F-4D97-AF65-F5344CB8AC3E}">
        <p14:creationId xmlns:p14="http://schemas.microsoft.com/office/powerpoint/2010/main" val="301067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0">
              <a:srgbClr val="F6F9FC">
                <a:alpha val="0"/>
              </a:srgbClr>
            </a:gs>
            <a:gs pos="100000">
              <a:schemeClr val="accent1">
                <a:tint val="23500"/>
                <a:satMod val="1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p3d extrusionH="57150">
              <a:bevelT w="38100" h="38100"/>
            </a:sp3d>
          </a:bodyPr>
          <a:lstStyle/>
          <a:p>
            <a:pPr lvl="0"/>
            <a:r>
              <a:rPr lang="da-DK" altLang="da-DK" dirty="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dirty="0"/>
              <a:t>Klik for at redigere typografi i masteren</a:t>
            </a:r>
          </a:p>
          <a:p>
            <a:pPr lvl="1"/>
            <a:r>
              <a:rPr lang="da-DK" altLang="da-DK" dirty="0"/>
              <a:t>Andet niveau</a:t>
            </a:r>
          </a:p>
          <a:p>
            <a:pPr lvl="2"/>
            <a:r>
              <a:rPr lang="da-DK" altLang="da-DK" dirty="0"/>
              <a:t>Tredje niveau</a:t>
            </a:r>
          </a:p>
          <a:p>
            <a:pPr lvl="3"/>
            <a:r>
              <a:rPr lang="da-DK" altLang="da-DK" dirty="0"/>
              <a:t>Fjerde niveau</a:t>
            </a:r>
          </a:p>
          <a:p>
            <a:pPr lvl="4"/>
            <a:r>
              <a:rPr lang="da-DK" altLang="da-DK" dirty="0"/>
              <a:t>Femte niveau</a:t>
            </a:r>
          </a:p>
        </p:txBody>
      </p:sp>
      <p:pic>
        <p:nvPicPr>
          <p:cNvPr id="3" name="Billed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563888" y="6528472"/>
            <a:ext cx="2160240" cy="329528"/>
          </a:xfrm>
          <a:prstGeom prst="rect">
            <a:avLst/>
          </a:prstGeom>
        </p:spPr>
      </p:pic>
      <p:cxnSp>
        <p:nvCxnSpPr>
          <p:cNvPr id="12" name="Lige forbindelse 11"/>
          <p:cNvCxnSpPr/>
          <p:nvPr/>
        </p:nvCxnSpPr>
        <p:spPr>
          <a:xfrm>
            <a:off x="0" y="6524625"/>
            <a:ext cx="9144000" cy="0"/>
          </a:xfrm>
          <a:prstGeom prst="line">
            <a:avLst/>
          </a:prstGeom>
          <a:ln w="19050">
            <a:solidFill>
              <a:srgbClr val="5E7D9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p:txStyles>
    <p:titleStyle>
      <a:lvl1pPr algn="ctr" rtl="0" eaLnBrk="0" fontAlgn="base" hangingPunct="0">
        <a:spcBef>
          <a:spcPct val="0"/>
        </a:spcBef>
        <a:spcAft>
          <a:spcPct val="0"/>
        </a:spcAft>
        <a:defRPr sz="4400" kern="1200">
          <a:solidFill>
            <a:srgbClr val="004567"/>
          </a:solidFill>
          <a:effectLst/>
          <a:latin typeface="Arial" charset="0"/>
          <a:ea typeface="+mj-ea"/>
          <a:cs typeface="+mj-cs"/>
        </a:defRPr>
      </a:lvl1pPr>
      <a:lvl2pPr algn="ctr" rtl="0" eaLnBrk="0" fontAlgn="base" hangingPunct="0">
        <a:spcBef>
          <a:spcPct val="0"/>
        </a:spcBef>
        <a:spcAft>
          <a:spcPct val="0"/>
        </a:spcAft>
        <a:defRPr sz="4400">
          <a:solidFill>
            <a:srgbClr val="004567"/>
          </a:solidFill>
          <a:latin typeface="Arial" charset="0"/>
        </a:defRPr>
      </a:lvl2pPr>
      <a:lvl3pPr algn="ctr" rtl="0" eaLnBrk="0" fontAlgn="base" hangingPunct="0">
        <a:spcBef>
          <a:spcPct val="0"/>
        </a:spcBef>
        <a:spcAft>
          <a:spcPct val="0"/>
        </a:spcAft>
        <a:defRPr sz="4400">
          <a:solidFill>
            <a:srgbClr val="004567"/>
          </a:solidFill>
          <a:latin typeface="Arial" charset="0"/>
        </a:defRPr>
      </a:lvl3pPr>
      <a:lvl4pPr algn="ctr" rtl="0" eaLnBrk="0" fontAlgn="base" hangingPunct="0">
        <a:spcBef>
          <a:spcPct val="0"/>
        </a:spcBef>
        <a:spcAft>
          <a:spcPct val="0"/>
        </a:spcAft>
        <a:defRPr sz="4400">
          <a:solidFill>
            <a:srgbClr val="004567"/>
          </a:solidFill>
          <a:latin typeface="Arial" charset="0"/>
        </a:defRPr>
      </a:lvl4pPr>
      <a:lvl5pPr algn="ctr" rtl="0" eaLnBrk="0" fontAlgn="base" hangingPunct="0">
        <a:spcBef>
          <a:spcPct val="0"/>
        </a:spcBef>
        <a:spcAft>
          <a:spcPct val="0"/>
        </a:spcAft>
        <a:defRPr sz="4400">
          <a:solidFill>
            <a:srgbClr val="004567"/>
          </a:solidFill>
          <a:latin typeface="Arial" charset="0"/>
        </a:defRPr>
      </a:lvl5pPr>
      <a:lvl6pPr marL="457200" algn="ctr" rtl="0" fontAlgn="base">
        <a:spcBef>
          <a:spcPct val="0"/>
        </a:spcBef>
        <a:spcAft>
          <a:spcPct val="0"/>
        </a:spcAft>
        <a:defRPr sz="4400">
          <a:solidFill>
            <a:srgbClr val="004567"/>
          </a:solidFill>
          <a:latin typeface="Garamond" pitchFamily="18" charset="0"/>
        </a:defRPr>
      </a:lvl6pPr>
      <a:lvl7pPr marL="914400" algn="ctr" rtl="0" fontAlgn="base">
        <a:spcBef>
          <a:spcPct val="0"/>
        </a:spcBef>
        <a:spcAft>
          <a:spcPct val="0"/>
        </a:spcAft>
        <a:defRPr sz="4400">
          <a:solidFill>
            <a:srgbClr val="004567"/>
          </a:solidFill>
          <a:latin typeface="Garamond" pitchFamily="18" charset="0"/>
        </a:defRPr>
      </a:lvl7pPr>
      <a:lvl8pPr marL="1371600" algn="ctr" rtl="0" fontAlgn="base">
        <a:spcBef>
          <a:spcPct val="0"/>
        </a:spcBef>
        <a:spcAft>
          <a:spcPct val="0"/>
        </a:spcAft>
        <a:defRPr sz="4400">
          <a:solidFill>
            <a:srgbClr val="004567"/>
          </a:solidFill>
          <a:latin typeface="Garamond" pitchFamily="18" charset="0"/>
        </a:defRPr>
      </a:lvl8pPr>
      <a:lvl9pPr marL="1828800" algn="ctr" rtl="0" fontAlgn="base">
        <a:spcBef>
          <a:spcPct val="0"/>
        </a:spcBef>
        <a:spcAft>
          <a:spcPct val="0"/>
        </a:spcAft>
        <a:defRPr sz="4400">
          <a:solidFill>
            <a:srgbClr val="004567"/>
          </a:solidFill>
          <a:latin typeface="Garamond" pitchFamily="18" charset="0"/>
        </a:defRPr>
      </a:lvl9pPr>
    </p:titleStyle>
    <p:bodyStyle>
      <a:lvl1pPr marL="342900" indent="-342900" algn="l" rtl="0" eaLnBrk="0" fontAlgn="base" hangingPunct="0">
        <a:spcBef>
          <a:spcPct val="20000"/>
        </a:spcBef>
        <a:spcAft>
          <a:spcPct val="0"/>
        </a:spcAft>
        <a:defRPr sz="3200" kern="1200">
          <a:solidFill>
            <a:srgbClr val="5E7D98"/>
          </a:solidFill>
          <a:latin typeface="Arial" charset="0"/>
          <a:ea typeface="+mn-ea"/>
          <a:cs typeface="+mn-cs"/>
        </a:defRPr>
      </a:lvl1pPr>
      <a:lvl2pPr marL="742950" indent="-285750" algn="l" rtl="0" eaLnBrk="0" fontAlgn="base" hangingPunct="0">
        <a:spcBef>
          <a:spcPct val="20000"/>
        </a:spcBef>
        <a:spcAft>
          <a:spcPct val="0"/>
        </a:spcAft>
        <a:buBlip>
          <a:blip r:embed="rId15"/>
        </a:buBlip>
        <a:defRPr sz="2800" kern="1200">
          <a:solidFill>
            <a:srgbClr val="5B5B5D"/>
          </a:solidFill>
          <a:latin typeface="Arial" charset="0"/>
          <a:ea typeface="+mn-ea"/>
          <a:cs typeface="+mn-cs"/>
        </a:defRPr>
      </a:lvl2pPr>
      <a:lvl3pPr marL="1143000" indent="-228600" algn="l" rtl="0" eaLnBrk="0" fontAlgn="base" hangingPunct="0">
        <a:spcBef>
          <a:spcPct val="20000"/>
        </a:spcBef>
        <a:spcAft>
          <a:spcPct val="0"/>
        </a:spcAft>
        <a:buClr>
          <a:srgbClr val="004567"/>
        </a:buClr>
        <a:buBlip>
          <a:blip r:embed="rId16"/>
        </a:buBlip>
        <a:defRPr sz="2400" kern="1200">
          <a:solidFill>
            <a:srgbClr val="5B5B5D"/>
          </a:solidFill>
          <a:latin typeface="Arial" charset="0"/>
          <a:ea typeface="+mn-ea"/>
          <a:cs typeface="+mn-cs"/>
        </a:defRPr>
      </a:lvl3pPr>
      <a:lvl4pPr marL="1600200" indent="-228600" algn="l" rtl="0" eaLnBrk="0" fontAlgn="base" hangingPunct="0">
        <a:spcBef>
          <a:spcPct val="20000"/>
        </a:spcBef>
        <a:spcAft>
          <a:spcPct val="0"/>
        </a:spcAft>
        <a:buClr>
          <a:srgbClr val="5E7D98"/>
        </a:buClr>
        <a:buBlip>
          <a:blip r:embed="rId17"/>
        </a:buBlip>
        <a:defRPr sz="2000" kern="1200">
          <a:solidFill>
            <a:srgbClr val="5B5B5D"/>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5B5B5D"/>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bwMode="auto">
          <a:xfrm>
            <a:off x="685800" y="2130425"/>
            <a:ext cx="7772400" cy="1470025"/>
          </a:xfrm>
        </p:spPr>
        <p:txBody>
          <a:bodyPr/>
          <a:lstStyle/>
          <a:p>
            <a:pPr eaLnBrk="1" hangingPunct="1"/>
            <a:r>
              <a:rPr lang="da-DK" altLang="da-DK" dirty="0">
                <a:latin typeface="Arial" panose="020B0604020202020204" pitchFamily="34" charset="0"/>
                <a:cs typeface="Arial" panose="020B0604020202020204" pitchFamily="34" charset="0"/>
              </a:rPr>
              <a:t>Erfaringsudveksling om arbejdet med datakvalitet</a:t>
            </a:r>
            <a:endParaRPr lang="en-US" altLang="da-DK" dirty="0"/>
          </a:p>
        </p:txBody>
      </p:sp>
      <p:sp>
        <p:nvSpPr>
          <p:cNvPr id="3" name="Undertitel 2"/>
          <p:cNvSpPr>
            <a:spLocks noGrp="1"/>
          </p:cNvSpPr>
          <p:nvPr>
            <p:ph idx="1"/>
          </p:nvPr>
        </p:nvSpPr>
        <p:spPr>
          <a:xfrm>
            <a:off x="1371600" y="3886200"/>
            <a:ext cx="6400800" cy="1752600"/>
          </a:xfrm>
        </p:spPr>
        <p:txBody>
          <a:bodyPr/>
          <a:lstStyle/>
          <a:p>
            <a:pPr marL="0" indent="0" algn="ctr" eaLnBrk="1" hangingPunct="1"/>
            <a:endParaRPr lang="en-US" alt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Potentielle donorer</a:t>
            </a:r>
          </a:p>
        </p:txBody>
      </p:sp>
      <p:sp>
        <p:nvSpPr>
          <p:cNvPr id="92167" name="Rectangle 7"/>
          <p:cNvSpPr>
            <a:spLocks noGrp="1"/>
          </p:cNvSpPr>
          <p:nvPr>
            <p:ph idx="1"/>
          </p:nvPr>
        </p:nvSpPr>
        <p:spPr>
          <a:xfrm>
            <a:off x="683568" y="1412776"/>
            <a:ext cx="7992888" cy="4919437"/>
          </a:xfrm>
        </p:spPr>
        <p:txBody>
          <a:bodyPr/>
          <a:lstStyle/>
          <a:p>
            <a:endParaRPr lang="da-DK" altLang="da-DK" dirty="0">
              <a:solidFill>
                <a:srgbClr val="1D1D1B"/>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2060848"/>
            <a:ext cx="6055889" cy="4271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lipse 4"/>
          <p:cNvSpPr/>
          <p:nvPr/>
        </p:nvSpPr>
        <p:spPr>
          <a:xfrm>
            <a:off x="3491880" y="5949280"/>
            <a:ext cx="648072"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3859608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Potentielle donorer</a:t>
            </a:r>
          </a:p>
        </p:txBody>
      </p:sp>
      <p:sp>
        <p:nvSpPr>
          <p:cNvPr id="92167" name="Rectangle 7"/>
          <p:cNvSpPr>
            <a:spLocks noGrp="1"/>
          </p:cNvSpPr>
          <p:nvPr>
            <p:ph idx="1"/>
          </p:nvPr>
        </p:nvSpPr>
        <p:spPr>
          <a:xfrm>
            <a:off x="467544" y="1340768"/>
            <a:ext cx="8229600" cy="5040560"/>
          </a:xfrm>
        </p:spPr>
        <p:txBody>
          <a:bodyPr/>
          <a:lstStyle/>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Find de afdøde der har koden DR940B i udtrækket </a:t>
            </a:r>
            <a:r>
              <a:rPr lang="da-DK" altLang="da-DK" dirty="0" smtClean="0">
                <a:latin typeface="Arial" panose="020B0604020202020204" pitchFamily="34" charset="0"/>
                <a:cs typeface="Arial" panose="020B0604020202020204" pitchFamily="34" charset="0"/>
              </a:rPr>
              <a:t>og </a:t>
            </a:r>
            <a:r>
              <a:rPr lang="da-DK" altLang="da-DK" dirty="0">
                <a:latin typeface="Arial" panose="020B0604020202020204" pitchFamily="34" charset="0"/>
                <a:cs typeface="Arial" panose="020B0604020202020204" pitchFamily="34" charset="0"/>
              </a:rPr>
              <a:t>find afdødes journal</a:t>
            </a:r>
          </a:p>
          <a:p>
            <a:pPr lvl="1"/>
            <a:r>
              <a:rPr lang="da-DK" altLang="da-DK" dirty="0">
                <a:solidFill>
                  <a:srgbClr val="1D1D1B"/>
                </a:solidFill>
                <a:latin typeface="Arial" panose="020B0604020202020204" pitchFamily="34" charset="0"/>
                <a:cs typeface="Arial" panose="020B0604020202020204" pitchFamily="34" charset="0"/>
              </a:rPr>
              <a:t>Stemmer registreringen?</a:t>
            </a:r>
          </a:p>
          <a:p>
            <a:pPr lvl="1"/>
            <a:r>
              <a:rPr lang="da-DK" altLang="da-DK" dirty="0">
                <a:solidFill>
                  <a:srgbClr val="1D1D1B"/>
                </a:solidFill>
                <a:latin typeface="Arial" panose="020B0604020202020204" pitchFamily="34" charset="0"/>
                <a:cs typeface="Arial" panose="020B0604020202020204" pitchFamily="34" charset="0"/>
              </a:rPr>
              <a:t>Hvad er det for en type patient?</a:t>
            </a:r>
          </a:p>
          <a:p>
            <a:pPr lvl="1"/>
            <a:r>
              <a:rPr lang="da-DK" altLang="da-DK" dirty="0">
                <a:solidFill>
                  <a:srgbClr val="1D1D1B"/>
                </a:solidFill>
                <a:latin typeface="Arial" panose="020B0604020202020204" pitchFamily="34" charset="0"/>
                <a:cs typeface="Arial" panose="020B0604020202020204" pitchFamily="34" charset="0"/>
              </a:rPr>
              <a:t>Har nogen af jer erfaringer med journalgennemgang?</a:t>
            </a:r>
          </a:p>
          <a:p>
            <a:pPr lvl="1"/>
            <a:r>
              <a:rPr lang="da-DK" altLang="da-DK" dirty="0">
                <a:solidFill>
                  <a:srgbClr val="1D1D1B"/>
                </a:solidFill>
                <a:latin typeface="Arial" panose="020B0604020202020204" pitchFamily="34" charset="0"/>
                <a:cs typeface="Arial" panose="020B0604020202020204" pitchFamily="34" charset="0"/>
              </a:rPr>
              <a:t>Kunne I andre forestille jer at gøre noget lignende?</a:t>
            </a:r>
          </a:p>
          <a:p>
            <a:endParaRPr lang="da-DK" alt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92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da-DK" altLang="da-DK" sz="3200" dirty="0">
                <a:latin typeface="Arial" panose="020B0604020202020204" pitchFamily="34" charset="0"/>
                <a:cs typeface="Arial" panose="020B0604020202020204" pitchFamily="34" charset="0"/>
              </a:rPr>
              <a:t>Pt. hvis kliniske tilstand ikke var forenelig med betingelserne for at kunne konstatere en pt. for hjernedød </a:t>
            </a:r>
          </a:p>
        </p:txBody>
      </p:sp>
      <p:sp>
        <p:nvSpPr>
          <p:cNvPr id="92167" name="Rectangle 7"/>
          <p:cNvSpPr>
            <a:spLocks noGrp="1"/>
          </p:cNvSpPr>
          <p:nvPr>
            <p:ph idx="1"/>
          </p:nvPr>
        </p:nvSpPr>
        <p:spPr>
          <a:xfrm>
            <a:off x="539552" y="1628800"/>
            <a:ext cx="8229600" cy="4691733"/>
          </a:xfrm>
        </p:spPr>
        <p:txBody>
          <a:bodyPr/>
          <a:lstStyle/>
          <a:p>
            <a:r>
              <a:rPr lang="da-DK" altLang="da-DK" dirty="0">
                <a:latin typeface="Arial" panose="020B0604020202020204" pitchFamily="34" charset="0"/>
                <a:cs typeface="Arial" panose="020B0604020202020204" pitchFamily="34" charset="0"/>
              </a:rPr>
              <a:t>Find de afdøde der har koden AVAX03 i </a:t>
            </a:r>
          </a:p>
          <a:p>
            <a:r>
              <a:rPr lang="da-DK" altLang="da-DK" dirty="0">
                <a:latin typeface="Arial" panose="020B0604020202020204" pitchFamily="34" charset="0"/>
                <a:cs typeface="Arial" panose="020B0604020202020204" pitchFamily="34" charset="0"/>
              </a:rPr>
              <a:t>udtrækket </a:t>
            </a:r>
            <a:r>
              <a:rPr lang="da-DK" altLang="da-DK" dirty="0" smtClean="0">
                <a:latin typeface="Arial" panose="020B0604020202020204" pitchFamily="34" charset="0"/>
                <a:cs typeface="Arial" panose="020B0604020202020204" pitchFamily="34" charset="0"/>
              </a:rPr>
              <a:t>og </a:t>
            </a:r>
            <a:r>
              <a:rPr lang="da-DK" altLang="da-DK" dirty="0">
                <a:latin typeface="Arial" panose="020B0604020202020204" pitchFamily="34" charset="0"/>
                <a:cs typeface="Arial" panose="020B0604020202020204" pitchFamily="34" charset="0"/>
              </a:rPr>
              <a:t>find afdødes journal</a:t>
            </a:r>
          </a:p>
          <a:p>
            <a:endParaRPr lang="da-DK" altLang="da-DK" dirty="0">
              <a:latin typeface="Arial" panose="020B0604020202020204" pitchFamily="34" charset="0"/>
              <a:cs typeface="Arial" panose="020B0604020202020204" pitchFamily="34" charset="0"/>
            </a:endParaRPr>
          </a:p>
          <a:p>
            <a:endParaRPr lang="da-DK" altLang="da-DK"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2766820"/>
            <a:ext cx="5040560" cy="3555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lipse 4"/>
          <p:cNvSpPr/>
          <p:nvPr/>
        </p:nvSpPr>
        <p:spPr>
          <a:xfrm>
            <a:off x="6012160" y="5805264"/>
            <a:ext cx="504056"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2616256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da-DK" altLang="da-DK" sz="3600" dirty="0">
                <a:latin typeface="Arial" panose="020B0604020202020204" pitchFamily="34" charset="0"/>
                <a:cs typeface="Arial" panose="020B0604020202020204" pitchFamily="34" charset="0"/>
              </a:rPr>
              <a:t>Pt. hvis kliniske tilstand ikke var forenelig med betingelserne for at kunne konstatere en pt. for hjernedød </a:t>
            </a:r>
          </a:p>
        </p:txBody>
      </p:sp>
      <p:sp>
        <p:nvSpPr>
          <p:cNvPr id="92167" name="Rectangle 7"/>
          <p:cNvSpPr>
            <a:spLocks noGrp="1"/>
          </p:cNvSpPr>
          <p:nvPr>
            <p:ph idx="1"/>
          </p:nvPr>
        </p:nvSpPr>
        <p:spPr>
          <a:xfrm>
            <a:off x="457200" y="1268760"/>
            <a:ext cx="8229600" cy="4857403"/>
          </a:xfrm>
        </p:spPr>
        <p:txBody>
          <a:bodyPr/>
          <a:lstStyle/>
          <a:p>
            <a:endParaRPr lang="da-DK" altLang="da-DK" dirty="0">
              <a:latin typeface="Arial" panose="020B0604020202020204" pitchFamily="34" charset="0"/>
              <a:cs typeface="Arial" panose="020B0604020202020204" pitchFamily="34" charset="0"/>
            </a:endParaRPr>
          </a:p>
          <a:p>
            <a:pPr lvl="1"/>
            <a:r>
              <a:rPr lang="da-DK" sz="2400" dirty="0"/>
              <a:t>Hvilken type </a:t>
            </a:r>
            <a:r>
              <a:rPr lang="da-DK" sz="2400" dirty="0" smtClean="0"/>
              <a:t>patienter er der </a:t>
            </a:r>
            <a:r>
              <a:rPr lang="da-DK" sz="2400" dirty="0"/>
              <a:t>tale om?</a:t>
            </a:r>
          </a:p>
          <a:p>
            <a:pPr lvl="1"/>
            <a:r>
              <a:rPr lang="da-DK" sz="2400" dirty="0"/>
              <a:t>Kunne disse blive potentielle donorer hvis man ventede med at afslutte patienten?</a:t>
            </a:r>
          </a:p>
          <a:p>
            <a:pPr lvl="1"/>
            <a:r>
              <a:rPr lang="da-DK" sz="2400" dirty="0"/>
              <a:t>Er der hjertestoppatienter i denne gruppe?</a:t>
            </a:r>
          </a:p>
          <a:p>
            <a:pPr lvl="2"/>
            <a:r>
              <a:rPr lang="da-DK" sz="2000" dirty="0"/>
              <a:t>Har nogen erfaringer med hjertestoppatienter som potentielle donorer/realiserede donorer? – hvordan går det med donorerne?</a:t>
            </a:r>
          </a:p>
          <a:p>
            <a:pPr lvl="1"/>
            <a:r>
              <a:rPr lang="da-DK" sz="2400" dirty="0"/>
              <a:t>Er der nogen af jer der har kigget nærmere på denne gruppe af patienter i jeres afdeling? og hvad har I brugt det til?</a:t>
            </a:r>
          </a:p>
          <a:p>
            <a:pPr lvl="1"/>
            <a:r>
              <a:rPr lang="da-DK" sz="2400" dirty="0">
                <a:solidFill>
                  <a:srgbClr val="5B5B5D"/>
                </a:solidFill>
              </a:rPr>
              <a:t>Kunne I andre forestille jer at gøre noget lignende? </a:t>
            </a:r>
            <a:endParaRPr lang="da-DK" altLang="da-DK" sz="2400" dirty="0">
              <a:solidFill>
                <a:srgbClr val="5B5B5D"/>
              </a:solidFill>
            </a:endParaRPr>
          </a:p>
        </p:txBody>
      </p:sp>
    </p:spTree>
    <p:extLst>
      <p:ext uri="{BB962C8B-B14F-4D97-AF65-F5344CB8AC3E}">
        <p14:creationId xmlns:p14="http://schemas.microsoft.com/office/powerpoint/2010/main" val="1386476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Brug af de korrekte data</a:t>
            </a:r>
          </a:p>
        </p:txBody>
      </p:sp>
      <p:sp>
        <p:nvSpPr>
          <p:cNvPr id="92167" name="Rectangle 7"/>
          <p:cNvSpPr>
            <a:spLocks noGrp="1"/>
          </p:cNvSpPr>
          <p:nvPr>
            <p:ph idx="1"/>
          </p:nvPr>
        </p:nvSpPr>
        <p:spPr/>
        <p:txBody>
          <a:bodyPr/>
          <a:lstStyle/>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Årsager til at organdonation ikke kan finde sted:</a:t>
            </a:r>
          </a:p>
          <a:p>
            <a:pPr lvl="1"/>
            <a:r>
              <a:rPr lang="da-DK" altLang="da-DK" dirty="0">
                <a:solidFill>
                  <a:srgbClr val="1D1D1B"/>
                </a:solidFill>
                <a:latin typeface="Arial" panose="020B0604020202020204" pitchFamily="34" charset="0"/>
                <a:cs typeface="Arial" panose="020B0604020202020204" pitchFamily="34" charset="0"/>
              </a:rPr>
              <a:t>Manglende kontakt til TX-centret</a:t>
            </a:r>
          </a:p>
          <a:p>
            <a:pPr lvl="2"/>
            <a:r>
              <a:rPr lang="da-DK" altLang="da-DK" dirty="0">
                <a:solidFill>
                  <a:srgbClr val="1D1D1B"/>
                </a:solidFill>
                <a:latin typeface="Arial" panose="020B0604020202020204" pitchFamily="34" charset="0"/>
                <a:cs typeface="Arial" panose="020B0604020202020204" pitchFamily="34" charset="0"/>
              </a:rPr>
              <a:t>Hvad gør I ved det og hvad kan man gøre?</a:t>
            </a:r>
          </a:p>
          <a:p>
            <a:pPr marL="914400" lvl="2" indent="0">
              <a:buNone/>
            </a:pPr>
            <a:endParaRPr lang="da-DK" altLang="da-DK" dirty="0">
              <a:solidFill>
                <a:srgbClr val="1D1D1B"/>
              </a:solidFill>
              <a:latin typeface="Arial" panose="020B0604020202020204" pitchFamily="34" charset="0"/>
              <a:cs typeface="Arial" panose="020B0604020202020204" pitchFamily="34" charset="0"/>
            </a:endParaRPr>
          </a:p>
          <a:p>
            <a:pPr marL="914400" lvl="2" indent="0">
              <a:buNone/>
            </a:pPr>
            <a:endParaRPr lang="da-DK" altLang="da-DK" dirty="0">
              <a:solidFill>
                <a:srgbClr val="1D1D1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2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Brug af de korrekte data</a:t>
            </a:r>
          </a:p>
        </p:txBody>
      </p:sp>
      <p:sp>
        <p:nvSpPr>
          <p:cNvPr id="92167" name="Rectangle 7"/>
          <p:cNvSpPr>
            <a:spLocks noGrp="1"/>
          </p:cNvSpPr>
          <p:nvPr>
            <p:ph idx="1"/>
          </p:nvPr>
        </p:nvSpPr>
        <p:spPr/>
        <p:txBody>
          <a:bodyPr/>
          <a:lstStyle/>
          <a:p>
            <a:pPr marL="457200" indent="-457200">
              <a:buFont typeface="Arial" panose="020B0604020202020204" pitchFamily="34" charset="0"/>
              <a:buChar char="•"/>
            </a:pPr>
            <a:endParaRPr lang="da-DK" altLang="da-DK"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da-DK" altLang="da-DK" dirty="0">
                <a:latin typeface="Arial" panose="020B0604020202020204" pitchFamily="34" charset="0"/>
                <a:cs typeface="Arial" panose="020B0604020202020204" pitchFamily="34" charset="0"/>
              </a:rPr>
              <a:t>Årsager til at organdonation ikke kan finde sted:</a:t>
            </a:r>
          </a:p>
          <a:p>
            <a:pPr lvl="1"/>
            <a:r>
              <a:rPr lang="da-DK" altLang="da-DK" dirty="0">
                <a:solidFill>
                  <a:srgbClr val="1D1D1B"/>
                </a:solidFill>
                <a:latin typeface="Arial" panose="020B0604020202020204" pitchFamily="34" charset="0"/>
                <a:cs typeface="Arial" panose="020B0604020202020204" pitchFamily="34" charset="0"/>
              </a:rPr>
              <a:t>Afslag fra pårørende</a:t>
            </a:r>
          </a:p>
          <a:p>
            <a:pPr lvl="2"/>
            <a:r>
              <a:rPr lang="da-DK" altLang="da-DK" dirty="0">
                <a:solidFill>
                  <a:srgbClr val="1D1D1B"/>
                </a:solidFill>
                <a:latin typeface="Arial" panose="020B0604020202020204" pitchFamily="34" charset="0"/>
                <a:cs typeface="Arial" panose="020B0604020202020204" pitchFamily="34" charset="0"/>
              </a:rPr>
              <a:t>Hvad gør I ved det og hvad kan man gøre?</a:t>
            </a:r>
          </a:p>
          <a:p>
            <a:pPr>
              <a:buFontTx/>
              <a:buChar char="•"/>
            </a:pPr>
            <a:endParaRPr lang="da-DK" alt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01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da-DK" altLang="da-DK" dirty="0">
                <a:latin typeface="Arial" panose="020B0604020202020204" pitchFamily="34" charset="0"/>
                <a:cs typeface="Arial" panose="020B0604020202020204" pitchFamily="34" charset="0"/>
              </a:rPr>
              <a:t>Data til at sætte fokus på organdonation</a:t>
            </a:r>
          </a:p>
        </p:txBody>
      </p:sp>
      <p:sp>
        <p:nvSpPr>
          <p:cNvPr id="92167" name="Rectangle 7"/>
          <p:cNvSpPr>
            <a:spLocks noGrp="1"/>
          </p:cNvSpPr>
          <p:nvPr>
            <p:ph idx="1"/>
          </p:nvPr>
        </p:nvSpPr>
        <p:spPr/>
        <p:txBody>
          <a:bodyPr/>
          <a:lstStyle/>
          <a:p>
            <a:r>
              <a:rPr lang="da-DK" altLang="da-DK" dirty="0">
                <a:latin typeface="Arial" panose="020B0604020202020204" pitchFamily="34" charset="0"/>
                <a:cs typeface="Arial" panose="020B0604020202020204" pitchFamily="34" charset="0"/>
              </a:rPr>
              <a:t>Opmærksomhed &amp; oplysning</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Skabe opmærksomhed på/oplyse om organdonation i afdelingen </a:t>
            </a:r>
          </a:p>
          <a:p>
            <a:pPr lvl="1"/>
            <a:r>
              <a:rPr lang="da-DK" altLang="da-DK" dirty="0">
                <a:solidFill>
                  <a:srgbClr val="1D1D1B"/>
                </a:solidFill>
                <a:latin typeface="Arial" panose="020B0604020202020204" pitchFamily="34" charset="0"/>
                <a:cs typeface="Arial" panose="020B0604020202020204" pitchFamily="34" charset="0"/>
              </a:rPr>
              <a:t>Har nogen af jer gjort det?</a:t>
            </a:r>
          </a:p>
          <a:p>
            <a:pPr lvl="1"/>
            <a:r>
              <a:rPr lang="da-DK" altLang="da-DK" dirty="0">
                <a:solidFill>
                  <a:srgbClr val="1D1D1B"/>
                </a:solidFill>
                <a:latin typeface="Arial" panose="020B0604020202020204" pitchFamily="34" charset="0"/>
                <a:cs typeface="Arial" panose="020B0604020202020204" pitchFamily="34" charset="0"/>
              </a:rPr>
              <a:t>Kunne I andre forestille jer at gøre dette?</a:t>
            </a:r>
          </a:p>
        </p:txBody>
      </p:sp>
    </p:spTree>
    <p:extLst>
      <p:ext uri="{BB962C8B-B14F-4D97-AF65-F5344CB8AC3E}">
        <p14:creationId xmlns:p14="http://schemas.microsoft.com/office/powerpoint/2010/main" val="4869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Formål</a:t>
            </a:r>
          </a:p>
        </p:txBody>
      </p:sp>
      <p:sp>
        <p:nvSpPr>
          <p:cNvPr id="92167" name="Rectangle 7"/>
          <p:cNvSpPr>
            <a:spLocks noGrp="1"/>
          </p:cNvSpPr>
          <p:nvPr>
            <p:ph idx="1"/>
          </p:nvPr>
        </p:nvSpPr>
        <p:spPr/>
        <p:txBody>
          <a:bodyPr/>
          <a:lstStyle/>
          <a:p>
            <a:r>
              <a:rPr lang="da-DK" altLang="da-DK" dirty="0">
                <a:latin typeface="Arial" panose="020B0604020202020204" pitchFamily="34" charset="0"/>
                <a:cs typeface="Arial" panose="020B0604020202020204" pitchFamily="34" charset="0"/>
              </a:rPr>
              <a:t>Formålet er at få udvekslet erfaringer </a:t>
            </a:r>
          </a:p>
          <a:p>
            <a:r>
              <a:rPr lang="da-DK" altLang="da-DK" dirty="0">
                <a:latin typeface="Arial" panose="020B0604020202020204" pitchFamily="34" charset="0"/>
                <a:cs typeface="Arial" panose="020B0604020202020204" pitchFamily="34" charset="0"/>
              </a:rPr>
              <a:t>om arbejdet med datakvalitet </a:t>
            </a:r>
          </a:p>
          <a:p>
            <a:r>
              <a:rPr lang="da-DK" altLang="da-DK" dirty="0">
                <a:latin typeface="Arial" panose="020B0604020202020204" pitchFamily="34" charset="0"/>
                <a:cs typeface="Arial" panose="020B0604020202020204" pitchFamily="34" charset="0"/>
              </a:rPr>
              <a:t>og hvordan I bruger registreringerne</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OBS – træk at data til Årsrapporten 2016, 1. februar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Indhold</a:t>
            </a:r>
          </a:p>
        </p:txBody>
      </p:sp>
      <p:sp>
        <p:nvSpPr>
          <p:cNvPr id="92167" name="Rectangle 7"/>
          <p:cNvSpPr>
            <a:spLocks noGrp="1"/>
          </p:cNvSpPr>
          <p:nvPr>
            <p:ph idx="1"/>
          </p:nvPr>
        </p:nvSpPr>
        <p:spPr>
          <a:xfrm>
            <a:off x="457200" y="1600200"/>
            <a:ext cx="8229600" cy="4709120"/>
          </a:xfrm>
        </p:spPr>
        <p:txBody>
          <a:bodyPr/>
          <a:lstStyle/>
          <a:p>
            <a:pPr marL="0" indent="0"/>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Hvordan kan I tjekke data i kvartalsrapporten?</a:t>
            </a:r>
          </a:p>
          <a:p>
            <a:pPr>
              <a:buFontTx/>
              <a:buChar char="•"/>
            </a:pPr>
            <a:r>
              <a:rPr lang="da-DK" altLang="da-DK" dirty="0">
                <a:latin typeface="Arial" panose="020B0604020202020204" pitchFamily="34" charset="0"/>
                <a:cs typeface="Arial" panose="020B0604020202020204" pitchFamily="34" charset="0"/>
              </a:rPr>
              <a:t>Journalgennemgang</a:t>
            </a:r>
          </a:p>
          <a:p>
            <a:pPr>
              <a:buFontTx/>
              <a:buChar char="•"/>
            </a:pPr>
            <a:r>
              <a:rPr lang="da-DK" altLang="da-DK" dirty="0">
                <a:latin typeface="Arial" panose="020B0604020202020204" pitchFamily="34" charset="0"/>
                <a:cs typeface="Arial" panose="020B0604020202020204" pitchFamily="34" charset="0"/>
              </a:rPr>
              <a:t>Brug af kvalitetsdata</a:t>
            </a:r>
          </a:p>
        </p:txBody>
      </p:sp>
    </p:spTree>
    <p:extLst>
      <p:ext uri="{BB962C8B-B14F-4D97-AF65-F5344CB8AC3E}">
        <p14:creationId xmlns:p14="http://schemas.microsoft.com/office/powerpoint/2010/main" val="71026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da-DK" altLang="da-DK" dirty="0">
                <a:latin typeface="Arial" panose="020B0604020202020204" pitchFamily="34" charset="0"/>
                <a:cs typeface="Arial" panose="020B0604020202020204" pitchFamily="34" charset="0"/>
              </a:rPr>
              <a:t>Hvordan kan I tjekke data i kvartalsrapporten?</a:t>
            </a:r>
          </a:p>
        </p:txBody>
      </p:sp>
      <p:sp>
        <p:nvSpPr>
          <p:cNvPr id="92167" name="Rectangle 7"/>
          <p:cNvSpPr>
            <a:spLocks noGrp="1"/>
          </p:cNvSpPr>
          <p:nvPr>
            <p:ph idx="1"/>
          </p:nvPr>
        </p:nvSpPr>
        <p:spPr>
          <a:xfrm>
            <a:off x="395536" y="1412776"/>
            <a:ext cx="8229600" cy="4381947"/>
          </a:xfrm>
        </p:spPr>
        <p:txBody>
          <a:bodyPr/>
          <a:lstStyle/>
          <a:p>
            <a:pPr marL="0" indent="0"/>
            <a:endParaRPr lang="da-DK" dirty="0"/>
          </a:p>
          <a:p>
            <a:pPr marL="0" indent="0"/>
            <a:r>
              <a:rPr lang="da-DK" dirty="0"/>
              <a:t>Forebyggelse af fejl</a:t>
            </a:r>
          </a:p>
          <a:p>
            <a:pPr marL="0" indent="0"/>
            <a:endParaRPr lang="da-DK" dirty="0"/>
          </a:p>
          <a:p>
            <a:pPr marL="457200" indent="-457200">
              <a:buFont typeface="Arial" panose="020B0604020202020204" pitchFamily="34" charset="0"/>
              <a:buChar char="•"/>
            </a:pPr>
            <a:r>
              <a:rPr lang="da-DK" dirty="0"/>
              <a:t>Tjek data inden de tastes i det patient-administrative system – gør I det?</a:t>
            </a:r>
          </a:p>
          <a:p>
            <a:pPr marL="0" indent="0"/>
            <a:endParaRPr lang="da-DK" dirty="0"/>
          </a:p>
          <a:p>
            <a:pPr marL="457200" indent="-457200">
              <a:buFont typeface="Arial" panose="020B0604020202020204" pitchFamily="34" charset="0"/>
              <a:buChar char="•"/>
            </a:pPr>
            <a:r>
              <a:rPr lang="da-DK" dirty="0"/>
              <a:t>Undervisning af kolleger i registreringsarket – gør I det?</a:t>
            </a:r>
          </a:p>
          <a:p>
            <a:endParaRPr lang="da-DK" altLang="da-DK"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755110"/>
            <a:ext cx="1841562" cy="2687949"/>
          </a:xfrm>
          <a:prstGeom prst="rect">
            <a:avLst/>
          </a:prstGeom>
          <a:solidFill>
            <a:schemeClr val="bg2">
              <a:lumMod val="90000"/>
            </a:schemeClr>
          </a:solidFill>
          <a:ln>
            <a:noFill/>
          </a:ln>
          <a:effectLst/>
        </p:spPr>
      </p:pic>
    </p:spTree>
    <p:extLst>
      <p:ext uri="{BB962C8B-B14F-4D97-AF65-F5344CB8AC3E}">
        <p14:creationId xmlns:p14="http://schemas.microsoft.com/office/powerpoint/2010/main" val="151702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Fejlfinding</a:t>
            </a:r>
          </a:p>
        </p:txBody>
      </p:sp>
      <p:sp>
        <p:nvSpPr>
          <p:cNvPr id="92167" name="Rectangle 7"/>
          <p:cNvSpPr>
            <a:spLocks noGrp="1"/>
          </p:cNvSpPr>
          <p:nvPr>
            <p:ph idx="1"/>
          </p:nvPr>
        </p:nvSpPr>
        <p:spPr/>
        <p:txBody>
          <a:bodyPr/>
          <a:lstStyle/>
          <a:p>
            <a:endParaRPr lang="da-DK" altLang="da-DK"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da-DK" altLang="da-DK" dirty="0">
                <a:latin typeface="Arial" panose="020B0604020202020204" pitchFamily="34" charset="0"/>
                <a:cs typeface="Arial" panose="020B0604020202020204" pitchFamily="34" charset="0"/>
              </a:rPr>
              <a:t>Logiske fejl – når der er for få eller for mange registreringer eller huller i registreringen</a:t>
            </a:r>
          </a:p>
          <a:p>
            <a:pPr marL="0" indent="0"/>
            <a:endParaRPr lang="da-DK" altLang="da-DK"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da-DK" altLang="da-DK" dirty="0">
                <a:latin typeface="Arial" panose="020B0604020202020204" pitchFamily="34" charset="0"/>
                <a:cs typeface="Arial" panose="020B0604020202020204" pitchFamily="34" charset="0"/>
              </a:rPr>
              <a:t>Registeringen stemmer ikke overens med virkeligheden</a:t>
            </a:r>
          </a:p>
          <a:p>
            <a:pPr marL="0" indent="0"/>
            <a:endParaRPr lang="da-DK" alt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13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smtClean="0">
                <a:latin typeface="Arial" panose="020B0604020202020204" pitchFamily="34" charset="0"/>
                <a:cs typeface="Arial" panose="020B0604020202020204" pitchFamily="34" charset="0"/>
              </a:rPr>
              <a:t>Tjek dine kvartalstal</a:t>
            </a:r>
            <a:endParaRPr lang="da-DK" altLang="da-DK" dirty="0">
              <a:latin typeface="Arial" panose="020B0604020202020204" pitchFamily="34" charset="0"/>
              <a:cs typeface="Arial" panose="020B0604020202020204" pitchFamily="34" charset="0"/>
            </a:endParaRPr>
          </a:p>
        </p:txBody>
      </p:sp>
      <p:graphicFrame>
        <p:nvGraphicFramePr>
          <p:cNvPr id="2" name="Pladsholder til indhold 1"/>
          <p:cNvGraphicFramePr>
            <a:graphicFrameLocks noGrp="1"/>
          </p:cNvGraphicFramePr>
          <p:nvPr>
            <p:ph idx="1"/>
            <p:extLst>
              <p:ext uri="{D42A27DB-BD31-4B8C-83A1-F6EECF244321}">
                <p14:modId xmlns:p14="http://schemas.microsoft.com/office/powerpoint/2010/main" val="3349677185"/>
              </p:ext>
            </p:extLst>
          </p:nvPr>
        </p:nvGraphicFramePr>
        <p:xfrm>
          <a:off x="539552" y="1196749"/>
          <a:ext cx="7920879" cy="5112570"/>
        </p:xfrm>
        <a:graphic>
          <a:graphicData uri="http://schemas.openxmlformats.org/drawingml/2006/table">
            <a:tbl>
              <a:tblPr>
                <a:tableStyleId>{5C22544A-7EE6-4342-B048-85BDC9FD1C3A}</a:tableStyleId>
              </a:tblPr>
              <a:tblGrid>
                <a:gridCol w="4583927">
                  <a:extLst>
                    <a:ext uri="{9D8B030D-6E8A-4147-A177-3AD203B41FA5}">
                      <a16:colId xmlns:a16="http://schemas.microsoft.com/office/drawing/2014/main" xmlns="" val="20000"/>
                    </a:ext>
                  </a:extLst>
                </a:gridCol>
                <a:gridCol w="784523">
                  <a:extLst>
                    <a:ext uri="{9D8B030D-6E8A-4147-A177-3AD203B41FA5}">
                      <a16:colId xmlns:a16="http://schemas.microsoft.com/office/drawing/2014/main" xmlns="" val="20001"/>
                    </a:ext>
                  </a:extLst>
                </a:gridCol>
                <a:gridCol w="889022">
                  <a:extLst>
                    <a:ext uri="{9D8B030D-6E8A-4147-A177-3AD203B41FA5}">
                      <a16:colId xmlns:a16="http://schemas.microsoft.com/office/drawing/2014/main" xmlns="" val="20002"/>
                    </a:ext>
                  </a:extLst>
                </a:gridCol>
                <a:gridCol w="889022">
                  <a:extLst>
                    <a:ext uri="{9D8B030D-6E8A-4147-A177-3AD203B41FA5}">
                      <a16:colId xmlns:a16="http://schemas.microsoft.com/office/drawing/2014/main" xmlns="" val="20003"/>
                    </a:ext>
                  </a:extLst>
                </a:gridCol>
                <a:gridCol w="774385">
                  <a:extLst>
                    <a:ext uri="{9D8B030D-6E8A-4147-A177-3AD203B41FA5}">
                      <a16:colId xmlns:a16="http://schemas.microsoft.com/office/drawing/2014/main" xmlns="" val="20004"/>
                    </a:ext>
                  </a:extLst>
                </a:gridCol>
              </a:tblGrid>
              <a:tr h="1122628">
                <a:tc>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ctr"/>
                </a:tc>
                <a:tc>
                  <a:txBody>
                    <a:bodyPr/>
                    <a:lstStyle/>
                    <a:p>
                      <a:pPr algn="ctr">
                        <a:lnSpc>
                          <a:spcPct val="150000"/>
                        </a:lnSpc>
                        <a:spcBef>
                          <a:spcPts val="400"/>
                        </a:spcBef>
                        <a:spcAft>
                          <a:spcPts val="400"/>
                        </a:spcAft>
                      </a:pPr>
                      <a:r>
                        <a:rPr lang="da-DK" sz="1400" dirty="0">
                          <a:effectLst/>
                        </a:rPr>
                        <a:t>3. kvartal 2016</a:t>
                      </a:r>
                      <a:endParaRPr lang="da-DK" sz="1400" dirty="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2. kvartal 2016</a:t>
                      </a:r>
                      <a:endParaRPr lang="da-DK" sz="140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1. kvartal 2016</a:t>
                      </a:r>
                      <a:endParaRPr lang="da-DK" sz="140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Total</a:t>
                      </a:r>
                      <a:endParaRPr lang="da-DK" sz="140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0"/>
                  </a:ext>
                </a:extLst>
              </a:tr>
              <a:tr h="734479">
                <a:tc>
                  <a:txBody>
                    <a:bodyPr/>
                    <a:lstStyle/>
                    <a:p>
                      <a:pPr>
                        <a:lnSpc>
                          <a:spcPct val="150000"/>
                        </a:lnSpc>
                        <a:spcBef>
                          <a:spcPts val="400"/>
                        </a:spcBef>
                        <a:spcAft>
                          <a:spcPts val="400"/>
                        </a:spcAft>
                      </a:pPr>
                      <a:r>
                        <a:rPr lang="da-DK" sz="1400" dirty="0">
                          <a:effectLst/>
                        </a:rPr>
                        <a:t>Totale antal dødsfald* på intensivafdelingerne. *Såvel hjertedøde som hjernedøde</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26</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32</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68</a:t>
                      </a:r>
                      <a:endParaRPr lang="da-DK" sz="140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1"/>
                  </a:ext>
                </a:extLst>
              </a:tr>
              <a:tr h="734479">
                <a:tc>
                  <a:txBody>
                    <a:bodyPr/>
                    <a:lstStyle/>
                    <a:p>
                      <a:pPr>
                        <a:lnSpc>
                          <a:spcPct val="150000"/>
                        </a:lnSpc>
                        <a:spcBef>
                          <a:spcPts val="400"/>
                        </a:spcBef>
                        <a:spcAft>
                          <a:spcPts val="400"/>
                        </a:spcAft>
                      </a:pPr>
                      <a:r>
                        <a:rPr lang="da-DK" sz="1400">
                          <a:effectLst/>
                        </a:rPr>
                        <a:t>Ingen mistanke om, eller påvist, en potentiel dødelig hjerneskade</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7</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17</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22</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46</a:t>
                      </a:r>
                      <a:endParaRPr lang="da-DK" sz="140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2"/>
                  </a:ext>
                </a:extLst>
              </a:tr>
              <a:tr h="357301">
                <a:tc>
                  <a:txBody>
                    <a:bodyPr/>
                    <a:lstStyle/>
                    <a:p>
                      <a:pPr>
                        <a:lnSpc>
                          <a:spcPct val="150000"/>
                        </a:lnSpc>
                        <a:spcBef>
                          <a:spcPts val="400"/>
                        </a:spcBef>
                        <a:spcAft>
                          <a:spcPts val="400"/>
                        </a:spcAft>
                      </a:pPr>
                      <a:r>
                        <a:rPr lang="da-DK" sz="1400">
                          <a:effectLst/>
                        </a:rPr>
                        <a:t>Patientgruppen for donordetektion</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3</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9</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22</a:t>
                      </a:r>
                      <a:endParaRPr lang="da-DK" sz="140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3"/>
                  </a:ext>
                </a:extLst>
              </a:tr>
              <a:tr h="357301">
                <a:tc>
                  <a:txBody>
                    <a:bodyPr/>
                    <a:lstStyle/>
                    <a:p>
                      <a:pPr>
                        <a:lnSpc>
                          <a:spcPct val="150000"/>
                        </a:lnSpc>
                        <a:spcBef>
                          <a:spcPts val="400"/>
                        </a:spcBef>
                        <a:spcAft>
                          <a:spcPts val="400"/>
                        </a:spcAft>
                      </a:pPr>
                      <a:r>
                        <a:rPr lang="da-DK" sz="1400">
                          <a:effectLst/>
                        </a:rPr>
                        <a:t>Potentielle organdonorer</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5</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4</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4"/>
                  </a:ext>
                </a:extLst>
              </a:tr>
              <a:tr h="357301">
                <a:tc>
                  <a:txBody>
                    <a:bodyPr/>
                    <a:lstStyle/>
                    <a:p>
                      <a:pPr>
                        <a:lnSpc>
                          <a:spcPct val="150000"/>
                        </a:lnSpc>
                        <a:spcBef>
                          <a:spcPts val="400"/>
                        </a:spcBef>
                        <a:spcAft>
                          <a:spcPts val="400"/>
                        </a:spcAft>
                      </a:pPr>
                      <a:r>
                        <a:rPr lang="da-DK" sz="1400">
                          <a:effectLst/>
                        </a:rPr>
                        <a:t>Potentielle organdonorer der blev erklæret hjernedøde</a:t>
                      </a:r>
                      <a:endParaRPr lang="da-DK" sz="1400">
                        <a:effectLst/>
                        <a:latin typeface="Arial"/>
                        <a:ea typeface="Times New Roman"/>
                        <a:cs typeface="Times New Roman"/>
                      </a:endParaRPr>
                    </a:p>
                  </a:txBody>
                  <a:tcPr marL="50800" marR="50800" marT="0" marB="0"/>
                </a:tc>
                <a:tc>
                  <a:txBody>
                    <a:bodyPr/>
                    <a:lstStyle/>
                    <a:p>
                      <a:pPr marL="0" algn="r" defTabSz="914400" rtl="0" eaLnBrk="1" latinLnBrk="0" hangingPunct="1">
                        <a:lnSpc>
                          <a:spcPct val="150000"/>
                        </a:lnSpc>
                        <a:spcBef>
                          <a:spcPts val="400"/>
                        </a:spcBef>
                        <a:spcAft>
                          <a:spcPts val="400"/>
                        </a:spcAft>
                      </a:pPr>
                      <a:r>
                        <a:rPr lang="da-DK" sz="1400" kern="1200" dirty="0">
                          <a:solidFill>
                            <a:schemeClr val="dk1"/>
                          </a:solidFill>
                          <a:effectLst/>
                          <a:latin typeface="+mn-lt"/>
                          <a:ea typeface="+mn-ea"/>
                          <a:cs typeface="+mn-cs"/>
                        </a:rPr>
                        <a:t>0</a:t>
                      </a: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latin typeface="+mn-lt"/>
                          <a:ea typeface="+mn-ea"/>
                          <a:cs typeface="+mn-cs"/>
                        </a:rPr>
                        <a:t>1</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5"/>
                  </a:ext>
                </a:extLst>
              </a:tr>
              <a:tr h="357301">
                <a:tc>
                  <a:txBody>
                    <a:bodyPr/>
                    <a:lstStyle/>
                    <a:p>
                      <a:pPr>
                        <a:lnSpc>
                          <a:spcPct val="150000"/>
                        </a:lnSpc>
                        <a:spcBef>
                          <a:spcPts val="400"/>
                        </a:spcBef>
                        <a:spcAft>
                          <a:spcPts val="400"/>
                        </a:spcAft>
                      </a:pPr>
                      <a:r>
                        <a:rPr lang="da-DK" sz="1400">
                          <a:effectLst/>
                        </a:rPr>
                        <a:t>Diagnostisk metode: Klinisk hjernedødsundersøgelse</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latin typeface="+mn-lt"/>
                          <a:ea typeface="+mn-ea"/>
                          <a:cs typeface="+mn-cs"/>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latin typeface="+mn-lt"/>
                          <a:ea typeface="+mn-ea"/>
                          <a:cs typeface="+mn-cs"/>
                        </a:rPr>
                        <a:t>1</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6"/>
                  </a:ext>
                </a:extLst>
              </a:tr>
              <a:tr h="734479">
                <a:tc>
                  <a:txBody>
                    <a:bodyPr/>
                    <a:lstStyle/>
                    <a:p>
                      <a:pPr>
                        <a:lnSpc>
                          <a:spcPct val="150000"/>
                        </a:lnSpc>
                        <a:spcBef>
                          <a:spcPts val="400"/>
                        </a:spcBef>
                        <a:spcAft>
                          <a:spcPts val="400"/>
                        </a:spcAft>
                      </a:pPr>
                      <a:r>
                        <a:rPr lang="da-DK" sz="1400">
                          <a:effectLst/>
                        </a:rPr>
                        <a:t>Diagnostisk metode: Klinisk hjernedødsundersøgelse suppleret med A-grafi</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7"/>
                  </a:ext>
                </a:extLst>
              </a:tr>
              <a:tr h="357301">
                <a:tc>
                  <a:txBody>
                    <a:bodyPr/>
                    <a:lstStyle/>
                    <a:p>
                      <a:pPr>
                        <a:lnSpc>
                          <a:spcPct val="150000"/>
                        </a:lnSpc>
                        <a:spcBef>
                          <a:spcPts val="400"/>
                        </a:spcBef>
                        <a:spcAft>
                          <a:spcPts val="400"/>
                        </a:spcAft>
                      </a:pPr>
                      <a:r>
                        <a:rPr lang="da-DK" sz="1400">
                          <a:effectLst/>
                        </a:rPr>
                        <a:t>Accepterede donorer</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8"/>
                  </a:ext>
                </a:extLst>
              </a:tr>
            </a:tbl>
          </a:graphicData>
        </a:graphic>
      </p:graphicFrame>
      <p:sp>
        <p:nvSpPr>
          <p:cNvPr id="3" name="Ellipse 2"/>
          <p:cNvSpPr/>
          <p:nvPr/>
        </p:nvSpPr>
        <p:spPr>
          <a:xfrm>
            <a:off x="8159798" y="422108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6" name="Ellipse 5"/>
          <p:cNvSpPr/>
          <p:nvPr/>
        </p:nvSpPr>
        <p:spPr>
          <a:xfrm>
            <a:off x="8195062" y="602128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187648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Tjek dine kvartalstal</a:t>
            </a:r>
          </a:p>
        </p:txBody>
      </p:sp>
      <p:sp>
        <p:nvSpPr>
          <p:cNvPr id="92167" name="Rectangle 7"/>
          <p:cNvSpPr>
            <a:spLocks noGrp="1"/>
          </p:cNvSpPr>
          <p:nvPr>
            <p:ph idx="1"/>
          </p:nvPr>
        </p:nvSpPr>
        <p:spPr>
          <a:xfrm>
            <a:off x="467544" y="1124744"/>
            <a:ext cx="8229600" cy="4525963"/>
          </a:xfrm>
        </p:spPr>
        <p:txBody>
          <a:bodyPr/>
          <a:lstStyle/>
          <a:p>
            <a:r>
              <a:rPr lang="da-DK" dirty="0"/>
              <a:t>Årsag til at potentielle organdonorer </a:t>
            </a:r>
          </a:p>
          <a:p>
            <a:r>
              <a:rPr lang="da-DK" dirty="0"/>
              <a:t>ikke blev erklæret hjernedøde, opgjort </a:t>
            </a:r>
          </a:p>
          <a:p>
            <a:r>
              <a:rPr lang="da-DK" dirty="0"/>
              <a:t>pr. kvartal</a:t>
            </a:r>
          </a:p>
          <a:p>
            <a:endParaRPr lang="da-DK" altLang="da-DK" dirty="0">
              <a:latin typeface="Arial" panose="020B0604020202020204" pitchFamily="34" charset="0"/>
              <a:cs typeface="Arial" panose="020B0604020202020204" pitchFamily="34" charset="0"/>
            </a:endParaRPr>
          </a:p>
        </p:txBody>
      </p:sp>
      <p:graphicFrame>
        <p:nvGraphicFramePr>
          <p:cNvPr id="2" name="Tabel 1"/>
          <p:cNvGraphicFramePr>
            <a:graphicFrameLocks noGrp="1"/>
          </p:cNvGraphicFramePr>
          <p:nvPr>
            <p:extLst>
              <p:ext uri="{D42A27DB-BD31-4B8C-83A1-F6EECF244321}">
                <p14:modId xmlns:p14="http://schemas.microsoft.com/office/powerpoint/2010/main" val="2541359860"/>
              </p:ext>
            </p:extLst>
          </p:nvPr>
        </p:nvGraphicFramePr>
        <p:xfrm>
          <a:off x="827585" y="2924944"/>
          <a:ext cx="7920878" cy="2966688"/>
        </p:xfrm>
        <a:graphic>
          <a:graphicData uri="http://schemas.openxmlformats.org/drawingml/2006/table">
            <a:tbl>
              <a:tblPr>
                <a:tableStyleId>{5C22544A-7EE6-4342-B048-85BDC9FD1C3A}</a:tableStyleId>
              </a:tblPr>
              <a:tblGrid>
                <a:gridCol w="792088">
                  <a:extLst>
                    <a:ext uri="{9D8B030D-6E8A-4147-A177-3AD203B41FA5}">
                      <a16:colId xmlns:a16="http://schemas.microsoft.com/office/drawing/2014/main" xmlns="" val="20000"/>
                    </a:ext>
                  </a:extLst>
                </a:gridCol>
                <a:gridCol w="3888431">
                  <a:extLst>
                    <a:ext uri="{9D8B030D-6E8A-4147-A177-3AD203B41FA5}">
                      <a16:colId xmlns:a16="http://schemas.microsoft.com/office/drawing/2014/main" xmlns="" val="20001"/>
                    </a:ext>
                  </a:extLst>
                </a:gridCol>
                <a:gridCol w="643896">
                  <a:extLst>
                    <a:ext uri="{9D8B030D-6E8A-4147-A177-3AD203B41FA5}">
                      <a16:colId xmlns:a16="http://schemas.microsoft.com/office/drawing/2014/main" xmlns="" val="20002"/>
                    </a:ext>
                  </a:extLst>
                </a:gridCol>
                <a:gridCol w="148192">
                  <a:extLst>
                    <a:ext uri="{9D8B030D-6E8A-4147-A177-3AD203B41FA5}">
                      <a16:colId xmlns:a16="http://schemas.microsoft.com/office/drawing/2014/main" xmlns="" val="20003"/>
                    </a:ext>
                  </a:extLst>
                </a:gridCol>
                <a:gridCol w="733538">
                  <a:extLst>
                    <a:ext uri="{9D8B030D-6E8A-4147-A177-3AD203B41FA5}">
                      <a16:colId xmlns:a16="http://schemas.microsoft.com/office/drawing/2014/main" xmlns="" val="20004"/>
                    </a:ext>
                  </a:extLst>
                </a:gridCol>
                <a:gridCol w="130558">
                  <a:extLst>
                    <a:ext uri="{9D8B030D-6E8A-4147-A177-3AD203B41FA5}">
                      <a16:colId xmlns:a16="http://schemas.microsoft.com/office/drawing/2014/main" xmlns="" val="20005"/>
                    </a:ext>
                  </a:extLst>
                </a:gridCol>
                <a:gridCol w="751173">
                  <a:extLst>
                    <a:ext uri="{9D8B030D-6E8A-4147-A177-3AD203B41FA5}">
                      <a16:colId xmlns:a16="http://schemas.microsoft.com/office/drawing/2014/main" xmlns="" val="20006"/>
                    </a:ext>
                  </a:extLst>
                </a:gridCol>
                <a:gridCol w="112923">
                  <a:extLst>
                    <a:ext uri="{9D8B030D-6E8A-4147-A177-3AD203B41FA5}">
                      <a16:colId xmlns:a16="http://schemas.microsoft.com/office/drawing/2014/main" xmlns="" val="20007"/>
                    </a:ext>
                  </a:extLst>
                </a:gridCol>
                <a:gridCol w="720079">
                  <a:extLst>
                    <a:ext uri="{9D8B030D-6E8A-4147-A177-3AD203B41FA5}">
                      <a16:colId xmlns:a16="http://schemas.microsoft.com/office/drawing/2014/main" xmlns="" val="20008"/>
                    </a:ext>
                  </a:extLst>
                </a:gridCol>
              </a:tblGrid>
              <a:tr h="695742">
                <a:tc gridSpan="2">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b"/>
                </a:tc>
                <a:tc hMerge="1">
                  <a:txBody>
                    <a:bodyPr/>
                    <a:lstStyle/>
                    <a:p>
                      <a:endParaRPr lang="da-DK"/>
                    </a:p>
                  </a:txBody>
                  <a:tcPr/>
                </a:tc>
                <a:tc gridSpan="2">
                  <a:txBody>
                    <a:bodyPr/>
                    <a:lstStyle/>
                    <a:p>
                      <a:pPr algn="ctr">
                        <a:lnSpc>
                          <a:spcPct val="150000"/>
                        </a:lnSpc>
                        <a:spcBef>
                          <a:spcPts val="400"/>
                        </a:spcBef>
                        <a:spcAft>
                          <a:spcPts val="400"/>
                        </a:spcAft>
                      </a:pPr>
                      <a:r>
                        <a:rPr lang="da-DK" sz="1400" dirty="0">
                          <a:effectLst/>
                        </a:rPr>
                        <a:t>3.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gridSpan="2">
                  <a:txBody>
                    <a:bodyPr/>
                    <a:lstStyle/>
                    <a:p>
                      <a:pPr algn="ctr">
                        <a:lnSpc>
                          <a:spcPct val="150000"/>
                        </a:lnSpc>
                        <a:spcBef>
                          <a:spcPts val="400"/>
                        </a:spcBef>
                        <a:spcAft>
                          <a:spcPts val="400"/>
                        </a:spcAft>
                      </a:pPr>
                      <a:r>
                        <a:rPr lang="da-DK" sz="1400" dirty="0">
                          <a:effectLst/>
                        </a:rPr>
                        <a:t>2.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gridSpan="2">
                  <a:txBody>
                    <a:bodyPr/>
                    <a:lstStyle/>
                    <a:p>
                      <a:pPr algn="ctr">
                        <a:lnSpc>
                          <a:spcPct val="150000"/>
                        </a:lnSpc>
                        <a:spcBef>
                          <a:spcPts val="400"/>
                        </a:spcBef>
                        <a:spcAft>
                          <a:spcPts val="400"/>
                        </a:spcAft>
                      </a:pPr>
                      <a:r>
                        <a:rPr lang="da-DK" sz="1400" dirty="0">
                          <a:effectLst/>
                        </a:rPr>
                        <a:t>1.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dirty="0">
                          <a:effectLst/>
                        </a:rPr>
                        <a:t>Total</a:t>
                      </a:r>
                      <a:endParaRPr lang="da-DK" sz="1400" dirty="0">
                        <a:effectLst/>
                        <a:latin typeface="Arial"/>
                        <a:ea typeface="Times New Roman"/>
                        <a:cs typeface="Times New Roman"/>
                      </a:endParaRPr>
                    </a:p>
                  </a:txBody>
                  <a:tcPr marL="50800" marR="50800" marT="0" marB="0" anchor="b"/>
                </a:tc>
                <a:extLst>
                  <a:ext uri="{0D108BD9-81ED-4DB2-BD59-A6C34878D82A}">
                    <a16:rowId xmlns:a16="http://schemas.microsoft.com/office/drawing/2014/main" xmlns="" val="10000"/>
                  </a:ext>
                </a:extLst>
              </a:tr>
              <a:tr h="280935">
                <a:tc>
                  <a:txBody>
                    <a:bodyPr/>
                    <a:lstStyle/>
                    <a:p>
                      <a:pPr>
                        <a:lnSpc>
                          <a:spcPct val="150000"/>
                        </a:lnSpc>
                        <a:spcBef>
                          <a:spcPts val="400"/>
                        </a:spcBef>
                        <a:spcAft>
                          <a:spcPts val="400"/>
                        </a:spcAft>
                      </a:pPr>
                      <a:r>
                        <a:rPr lang="da-DK" sz="1400">
                          <a:effectLst/>
                        </a:rPr>
                        <a:t>Kode</a:t>
                      </a:r>
                      <a:endParaRPr lang="da-DK" sz="1400">
                        <a:effectLst/>
                        <a:latin typeface="Arial"/>
                        <a:ea typeface="Times New Roman"/>
                        <a:cs typeface="Times New Roman"/>
                      </a:endParaRPr>
                    </a:p>
                  </a:txBody>
                  <a:tcPr marL="50800" marR="50800" marT="0" marB="0" anchor="b"/>
                </a:tc>
                <a:tc>
                  <a:txBody>
                    <a:bodyPr/>
                    <a:lstStyle/>
                    <a:p>
                      <a:pPr>
                        <a:lnSpc>
                          <a:spcPct val="150000"/>
                        </a:lnSpc>
                        <a:spcBef>
                          <a:spcPts val="400"/>
                        </a:spcBef>
                        <a:spcAft>
                          <a:spcPts val="400"/>
                        </a:spcAft>
                      </a:pPr>
                      <a:r>
                        <a:rPr lang="da-DK" sz="1400" dirty="0">
                          <a:effectLst/>
                        </a:rPr>
                        <a:t>Kodetekst</a:t>
                      </a:r>
                      <a:endParaRPr lang="da-DK" sz="1400" dirty="0">
                        <a:effectLst/>
                        <a:latin typeface="Arial"/>
                        <a:ea typeface="Times New Roman"/>
                        <a:cs typeface="Times New Roman"/>
                      </a:endParaRPr>
                    </a:p>
                  </a:txBody>
                  <a:tcPr marL="50800" marR="50800" marT="0" marB="0" anchor="b"/>
                </a:tc>
                <a:tc gridSpan="7">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b"/>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xmlns="" val="10001"/>
                  </a:ext>
                </a:extLst>
              </a:tr>
              <a:tr h="655413">
                <a:tc>
                  <a:txBody>
                    <a:bodyPr/>
                    <a:lstStyle/>
                    <a:p>
                      <a:pPr>
                        <a:lnSpc>
                          <a:spcPct val="150000"/>
                        </a:lnSpc>
                        <a:spcBef>
                          <a:spcPts val="400"/>
                        </a:spcBef>
                        <a:spcAft>
                          <a:spcPts val="400"/>
                        </a:spcAft>
                      </a:pPr>
                      <a:r>
                        <a:rPr lang="da-DK" sz="1400">
                          <a:effectLst/>
                        </a:rPr>
                        <a:t>AVAA02</a:t>
                      </a:r>
                      <a:endParaRPr lang="da-DK" sz="140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dirty="0">
                          <a:effectLst/>
                        </a:rPr>
                        <a:t>Afstod ud fra en lægefaglig vurdering efter samråd med transplantationskoordinatorfunktionen</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dirty="0">
                          <a:effectLst/>
                        </a:rPr>
                        <a:t>2</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a16="http://schemas.microsoft.com/office/drawing/2014/main" xmlns="" val="10002"/>
                  </a:ext>
                </a:extLst>
              </a:tr>
              <a:tr h="655413">
                <a:tc>
                  <a:txBody>
                    <a:bodyPr/>
                    <a:lstStyle/>
                    <a:p>
                      <a:pPr>
                        <a:lnSpc>
                          <a:spcPct val="150000"/>
                        </a:lnSpc>
                        <a:spcBef>
                          <a:spcPts val="400"/>
                        </a:spcBef>
                        <a:spcAft>
                          <a:spcPts val="400"/>
                        </a:spcAft>
                      </a:pPr>
                      <a:r>
                        <a:rPr lang="da-DK" sz="1400">
                          <a:effectLst/>
                        </a:rPr>
                        <a:t>AVAA03</a:t>
                      </a:r>
                      <a:endParaRPr lang="da-DK" sz="140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a:effectLst/>
                        </a:rPr>
                        <a:t>Afstod ud fra en lægefaglig vurdering uden samråd med transplantationskoordinatorfunktionen</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a16="http://schemas.microsoft.com/office/drawing/2014/main" xmlns="" val="10003"/>
                  </a:ext>
                </a:extLst>
              </a:tr>
              <a:tr h="561871">
                <a:tc>
                  <a:txBody>
                    <a:bodyPr/>
                    <a:lstStyle/>
                    <a:p>
                      <a:pPr>
                        <a:lnSpc>
                          <a:spcPct val="150000"/>
                        </a:lnSpc>
                        <a:spcBef>
                          <a:spcPts val="400"/>
                        </a:spcBef>
                        <a:spcAft>
                          <a:spcPts val="400"/>
                        </a:spcAft>
                      </a:pPr>
                      <a:r>
                        <a:rPr lang="da-DK" sz="1400" dirty="0">
                          <a:effectLst/>
                        </a:rPr>
                        <a:t>AVAA12</a:t>
                      </a:r>
                      <a:endParaRPr lang="da-DK" sz="1400" dirty="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dirty="0">
                          <a:effectLst/>
                        </a:rPr>
                        <a:t>Patientens indstilling ukendt, og pårørende ønskede ikke donation</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a16="http://schemas.microsoft.com/office/drawing/2014/main" xmlns="" val="10004"/>
                  </a:ext>
                </a:extLst>
              </a:tr>
            </a:tbl>
          </a:graphicData>
        </a:graphic>
      </p:graphicFrame>
      <p:sp>
        <p:nvSpPr>
          <p:cNvPr id="5" name="Ellipse 4"/>
          <p:cNvSpPr/>
          <p:nvPr/>
        </p:nvSpPr>
        <p:spPr>
          <a:xfrm>
            <a:off x="8457709" y="4636263"/>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6" name="Ellipse 5"/>
          <p:cNvSpPr/>
          <p:nvPr/>
        </p:nvSpPr>
        <p:spPr>
          <a:xfrm>
            <a:off x="8492218" y="4005064"/>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7" name="Ellipse 6"/>
          <p:cNvSpPr/>
          <p:nvPr/>
        </p:nvSpPr>
        <p:spPr>
          <a:xfrm>
            <a:off x="8464598" y="530120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319128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da-DK" altLang="da-DK" dirty="0">
                <a:latin typeface="Arial" panose="020B0604020202020204" pitchFamily="34" charset="0"/>
                <a:cs typeface="Arial" panose="020B0604020202020204" pitchFamily="34" charset="0"/>
              </a:rPr>
              <a:t/>
            </a:r>
            <a:br>
              <a:rPr lang="da-DK" altLang="da-DK" dirty="0">
                <a:latin typeface="Arial" panose="020B0604020202020204" pitchFamily="34" charset="0"/>
                <a:cs typeface="Arial" panose="020B0604020202020204" pitchFamily="34" charset="0"/>
              </a:rPr>
            </a:br>
            <a:r>
              <a:rPr lang="da-DK" altLang="da-DK" dirty="0">
                <a:latin typeface="Arial" panose="020B0604020202020204" pitchFamily="34" charset="0"/>
                <a:cs typeface="Arial" panose="020B0604020202020204" pitchFamily="34" charset="0"/>
              </a:rPr>
              <a:t>Stemmer registreringen overens med virkeligheden?</a:t>
            </a:r>
            <a:br>
              <a:rPr lang="da-DK" altLang="da-DK" dirty="0">
                <a:latin typeface="Arial" panose="020B0604020202020204" pitchFamily="34" charset="0"/>
                <a:cs typeface="Arial" panose="020B0604020202020204" pitchFamily="34" charset="0"/>
              </a:rPr>
            </a:br>
            <a:endParaRPr lang="da-DK" altLang="da-DK" dirty="0">
              <a:latin typeface="Arial" panose="020B0604020202020204" pitchFamily="34" charset="0"/>
              <a:cs typeface="Arial" panose="020B0604020202020204" pitchFamily="34" charset="0"/>
            </a:endParaRPr>
          </a:p>
        </p:txBody>
      </p:sp>
      <p:sp>
        <p:nvSpPr>
          <p:cNvPr id="92167" name="Rectangle 7"/>
          <p:cNvSpPr>
            <a:spLocks noGrp="1"/>
          </p:cNvSpPr>
          <p:nvPr>
            <p:ph idx="1"/>
          </p:nvPr>
        </p:nvSpPr>
        <p:spPr/>
        <p:txBody>
          <a:bodyPr/>
          <a:lstStyle/>
          <a:p>
            <a:r>
              <a:rPr lang="da-DK" altLang="da-DK" dirty="0">
                <a:latin typeface="Arial" panose="020B0604020202020204" pitchFamily="34" charset="0"/>
                <a:cs typeface="Arial" panose="020B0604020202020204" pitchFamily="34" charset="0"/>
              </a:rPr>
              <a:t>Det er vigtigt at data stemmer overens </a:t>
            </a:r>
          </a:p>
          <a:p>
            <a:r>
              <a:rPr lang="da-DK" altLang="da-DK" dirty="0">
                <a:latin typeface="Arial" panose="020B0604020202020204" pitchFamily="34" charset="0"/>
                <a:cs typeface="Arial" panose="020B0604020202020204" pitchFamily="34" charset="0"/>
              </a:rPr>
              <a:t>med det der er sket i det enkelte forløb </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Det kan vi tjekke op på ved at gå ind i patientens journal</a:t>
            </a:r>
          </a:p>
          <a:p>
            <a:pPr lvl="1"/>
            <a:r>
              <a:rPr lang="da-DK" altLang="da-DK" dirty="0">
                <a:solidFill>
                  <a:srgbClr val="1D1D1B"/>
                </a:solidFill>
                <a:latin typeface="Arial" panose="020B0604020202020204" pitchFamily="34" charset="0"/>
                <a:cs typeface="Arial" panose="020B0604020202020204" pitchFamily="34" charset="0"/>
              </a:rPr>
              <a:t>Patientgruppen for </a:t>
            </a:r>
            <a:r>
              <a:rPr lang="da-DK" altLang="da-DK" dirty="0" err="1">
                <a:solidFill>
                  <a:srgbClr val="1D1D1B"/>
                </a:solidFill>
                <a:latin typeface="Arial" panose="020B0604020202020204" pitchFamily="34" charset="0"/>
                <a:cs typeface="Arial" panose="020B0604020202020204" pitchFamily="34" charset="0"/>
              </a:rPr>
              <a:t>donordetektion</a:t>
            </a:r>
            <a:endParaRPr lang="da-DK" altLang="da-DK" dirty="0">
              <a:solidFill>
                <a:srgbClr val="1D1D1B"/>
              </a:solidFill>
              <a:latin typeface="Arial" panose="020B0604020202020204" pitchFamily="34" charset="0"/>
              <a:cs typeface="Arial" panose="020B0604020202020204" pitchFamily="34" charset="0"/>
            </a:endParaRPr>
          </a:p>
          <a:p>
            <a:pPr lvl="1"/>
            <a:r>
              <a:rPr lang="da-DK" altLang="da-DK" dirty="0">
                <a:solidFill>
                  <a:srgbClr val="1D1D1B"/>
                </a:solidFill>
                <a:latin typeface="Arial" panose="020B0604020202020204" pitchFamily="34" charset="0"/>
                <a:cs typeface="Arial" panose="020B0604020202020204" pitchFamily="34" charset="0"/>
              </a:rPr>
              <a:t>Potentielle donorer</a:t>
            </a:r>
          </a:p>
        </p:txBody>
      </p:sp>
    </p:spTree>
    <p:extLst>
      <p:ext uri="{BB962C8B-B14F-4D97-AF65-F5344CB8AC3E}">
        <p14:creationId xmlns:p14="http://schemas.microsoft.com/office/powerpoint/2010/main" val="341263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da-DK" altLang="da-DK" dirty="0">
                <a:latin typeface="Arial" panose="020B0604020202020204" pitchFamily="34" charset="0"/>
                <a:cs typeface="Arial" panose="020B0604020202020204" pitchFamily="34" charset="0"/>
              </a:rPr>
              <a:t>Patientgruppen for </a:t>
            </a:r>
            <a:r>
              <a:rPr lang="da-DK" altLang="da-DK" dirty="0" err="1">
                <a:latin typeface="Arial" panose="020B0604020202020204" pitchFamily="34" charset="0"/>
                <a:cs typeface="Arial" panose="020B0604020202020204" pitchFamily="34" charset="0"/>
              </a:rPr>
              <a:t>donordetektion</a:t>
            </a:r>
            <a:endParaRPr lang="da-DK" altLang="da-DK" dirty="0">
              <a:latin typeface="Arial" panose="020B0604020202020204" pitchFamily="34" charset="0"/>
              <a:cs typeface="Arial" panose="020B0604020202020204" pitchFamily="34" charset="0"/>
            </a:endParaRPr>
          </a:p>
        </p:txBody>
      </p:sp>
      <p:sp>
        <p:nvSpPr>
          <p:cNvPr id="92167" name="Rectangle 7"/>
          <p:cNvSpPr>
            <a:spLocks noGrp="1"/>
          </p:cNvSpPr>
          <p:nvPr>
            <p:ph idx="1"/>
          </p:nvPr>
        </p:nvSpPr>
        <p:spPr/>
        <p:txBody>
          <a:bodyPr/>
          <a:lstStyle/>
          <a:p>
            <a:endParaRPr lang="da-DK" altLang="da-DK" dirty="0">
              <a:latin typeface="Arial" panose="020B0604020202020204" pitchFamily="34" charset="0"/>
              <a:cs typeface="Arial" panose="020B0604020202020204" pitchFamily="34" charset="0"/>
            </a:endParaRPr>
          </a:p>
          <a:p>
            <a:endParaRPr lang="da-DK" altLang="da-DK" dirty="0">
              <a:latin typeface="Arial" panose="020B0604020202020204" pitchFamily="34" charset="0"/>
              <a:cs typeface="Arial" panose="020B0604020202020204" pitchFamily="34" charset="0"/>
            </a:endParaRPr>
          </a:p>
          <a:p>
            <a:pPr>
              <a:buFontTx/>
              <a:buChar char="•"/>
            </a:pPr>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Lav et udtræk på ZDW57 i det patientadministrative system, få cpr og find afdødes journal</a:t>
            </a:r>
          </a:p>
          <a:p>
            <a:pPr lvl="1"/>
            <a:r>
              <a:rPr lang="da-DK" altLang="da-DK" dirty="0">
                <a:solidFill>
                  <a:srgbClr val="1D1D1B"/>
                </a:solidFill>
                <a:latin typeface="Arial" panose="020B0604020202020204" pitchFamily="34" charset="0"/>
                <a:cs typeface="Arial" panose="020B0604020202020204" pitchFamily="34" charset="0"/>
              </a:rPr>
              <a:t>Stemmer registreringen?</a:t>
            </a:r>
          </a:p>
          <a:p>
            <a:pPr lvl="1"/>
            <a:r>
              <a:rPr lang="da-DK" altLang="da-DK" dirty="0">
                <a:solidFill>
                  <a:srgbClr val="1D1D1B"/>
                </a:solidFill>
                <a:latin typeface="Arial" panose="020B0604020202020204" pitchFamily="34" charset="0"/>
                <a:cs typeface="Arial" panose="020B0604020202020204" pitchFamily="34" charset="0"/>
              </a:rPr>
              <a:t>Hvad er det for en type patient?</a:t>
            </a:r>
          </a:p>
        </p:txBody>
      </p:sp>
      <p:sp>
        <p:nvSpPr>
          <p:cNvPr id="5" name="Ellipse 4"/>
          <p:cNvSpPr/>
          <p:nvPr/>
        </p:nvSpPr>
        <p:spPr>
          <a:xfrm>
            <a:off x="3779912" y="2924944"/>
            <a:ext cx="72008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209962"/>
            <a:ext cx="6444716" cy="21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21754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TPVERSION" val="5"/>
  <p:tag name="TPFULLVERSION" val="5.4.1.2"/>
  <p:tag name="PPTVERSION" val="16"/>
  <p:tag name="TPOS" val="2"/>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rfaringsudveksling om arbejdet med datakvalitet&amp;quot;&quot;/&gt;&lt;property id=&quot;20307&quot; value=&quot;256&quot;/&gt;&lt;/object&gt;&lt;object type=&quot;3&quot; unique_id=&quot;10005&quot;&gt;&lt;property id=&quot;20148&quot; value=&quot;5&quot;/&gt;&lt;property id=&quot;20300&quot; value=&quot;Slide 2 - &amp;quot;Formål&amp;quot;&quot;/&gt;&lt;property id=&quot;20307&quot; value=&quot;257&quot;/&gt;&lt;/object&gt;&lt;object type=&quot;3&quot; unique_id=&quot;10131&quot;&gt;&lt;property id=&quot;20148&quot; value=&quot;5&quot;/&gt;&lt;property id=&quot;20300&quot; value=&quot;Slide 3 - &amp;quot;Indhold&amp;quot;&quot;/&gt;&lt;property id=&quot;20307&quot; value=&quot;258&quot;/&gt;&lt;/object&gt;&lt;object type=&quot;3&quot; unique_id=&quot;10133&quot;&gt;&lt;property id=&quot;20148&quot; value=&quot;5&quot;/&gt;&lt;property id=&quot;20300&quot; value=&quot;Slide 5 - &amp;quot;Fejlfinding&amp;quot;&quot;/&gt;&lt;property id=&quot;20307&quot; value=&quot;260&quot;/&gt;&lt;/object&gt;&lt;object type=&quot;3&quot; unique_id=&quot;10134&quot;&gt;&lt;property id=&quot;20148&quot; value=&quot;5&quot;/&gt;&lt;property id=&quot;20300&quot; value=&quot;Slide 6 - &amp;quot;Tjek dine kvartalstal&amp;quot;&quot;/&gt;&lt;property id=&quot;20307&quot; value=&quot;261&quot;/&gt;&lt;/object&gt;&lt;object type=&quot;3&quot; unique_id=&quot;10135&quot;&gt;&lt;property id=&quot;20148&quot; value=&quot;5&quot;/&gt;&lt;property id=&quot;20300&quot; value=&quot;Slide 7 - &amp;quot;Tjek dine kvartalstal&amp;quot;&quot;/&gt;&lt;property id=&quot;20307&quot; value=&quot;262&quot;/&gt;&lt;/object&gt;&lt;object type=&quot;3&quot; unique_id=&quot;10136&quot;&gt;&lt;property id=&quot;20148&quot; value=&quot;5&quot;/&gt;&lt;property id=&quot;20300&quot; value=&quot;Slide 4 - &amp;quot;Hvordan kan I tjekke data i kvartalsrapporten?&amp;quot;&quot;/&gt;&lt;property id=&quot;20307&quot; value=&quot;270&quot;/&gt;&lt;/object&gt;&lt;object type=&quot;3&quot; unique_id=&quot;10137&quot;&gt;&lt;property id=&quot;20148&quot; value=&quot;5&quot;/&gt;&lt;property id=&quot;20300&quot; value=&quot;Slide 8 - &amp;quot;&amp;#x0D;&amp;#x0A;Stemmer registreringen overens med virkeligheden?&amp;#x0D;&amp;#x0A;&amp;quot;&quot;/&gt;&lt;property id=&quot;20307&quot; value=&quot;263&quot;/&gt;&lt;/object&gt;&lt;object type=&quot;3&quot; unique_id=&quot;10138&quot;&gt;&lt;property id=&quot;20148&quot; value=&quot;5&quot;/&gt;&lt;property id=&quot;20300&quot; value=&quot;Slide 9 - &amp;quot;Patientgruppen for donordetektion&amp;quot;&quot;/&gt;&lt;property id=&quot;20307&quot; value=&quot;264&quot;/&gt;&lt;/object&gt;&lt;object type=&quot;3&quot; unique_id=&quot;10139&quot;&gt;&lt;property id=&quot;20148&quot; value=&quot;5&quot;/&gt;&lt;property id=&quot;20300&quot; value=&quot;Slide 11 - &amp;quot;Potentielle donorer&amp;quot;&quot;/&gt;&lt;property id=&quot;20307&quot; value=&quot;265&quot;/&gt;&lt;/object&gt;&lt;object type=&quot;3&quot; unique_id=&quot;10140&quot;&gt;&lt;property id=&quot;20148&quot; value=&quot;5&quot;/&gt;&lt;property id=&quot;20300&quot; value=&quot;Slide 10 - &amp;quot;Potentielle donorer&amp;quot;&quot;/&gt;&lt;property id=&quot;20307&quot; value=&quot;266&quot;/&gt;&lt;/object&gt;&lt;object type=&quot;3&quot; unique_id=&quot;10141&quot;&gt;&lt;property id=&quot;20148&quot; value=&quot;5&quot;/&gt;&lt;property id=&quot;20300&quot; value=&quot;Slide 12 - &amp;quot;Pt. hvis kliniske tilstand ikke var forenelig med betingelserne for at kunne konstatere en pt. for hjernedød &amp;quot;&quot;/&gt;&lt;property id=&quot;20307&quot; value=&quot;267&quot;/&gt;&lt;/object&gt;&lt;object type=&quot;3&quot; unique_id=&quot;10142&quot;&gt;&lt;property id=&quot;20148&quot; value=&quot;5&quot;/&gt;&lt;property id=&quot;20300&quot; value=&quot;Slide 13 - &amp;quot;Pt. hvis kliniske tilstand ikke var forenelig med betingelserne for at kunne konstatere en pt. for hjernedød &amp;quot;&quot;/&gt;&lt;property id=&quot;20307&quot; value=&quot;268&quot;/&gt;&lt;/object&gt;&lt;object type=&quot;3&quot; unique_id=&quot;10143&quot;&gt;&lt;property id=&quot;20148&quot; value=&quot;5&quot;/&gt;&lt;property id=&quot;20300&quot; value=&quot;Slide 14 - &amp;quot;Brug af de korrekte data&amp;quot;&quot;/&gt;&lt;property id=&quot;20307&quot; value=&quot;269&quot;/&gt;&lt;/object&gt;&lt;object type=&quot;3&quot; unique_id=&quot;10348&quot;&gt;&lt;property id=&quot;20148&quot; value=&quot;5&quot;/&gt;&lt;property id=&quot;20300&quot; value=&quot;Slide 15 - &amp;quot;Brug af de korrekte data&amp;quot;&quot;/&gt;&lt;property id=&quot;20307&quot; value=&quot;271&quot;/&gt;&lt;/object&gt;&lt;object type=&quot;3&quot; unique_id=&quot;10349&quot;&gt;&lt;property id=&quot;20148&quot; value=&quot;5&quot;/&gt;&lt;property id=&quot;20300&quot; value=&quot;Slide 16 - &amp;quot;Data til at sætte fokus på organdonation&amp;quot;&quot;/&gt;&lt;property id=&quot;20307&quot; value=&quot;272&quot;/&gt;&lt;/object&gt;&lt;/object&gt;&lt;/object&gt;&lt;/database&gt;"/>
  <p:tag name="SECTOMILLISECCONVERTED" val="1"/>
</p:tagLst>
</file>

<file path=ppt/theme/theme1.xml><?xml version="1.0" encoding="utf-8"?>
<a:theme xmlns:a="http://schemas.openxmlformats.org/drawingml/2006/main" name="DCO Blå skabelon 2003">
  <a:themeElements>
    <a:clrScheme name="Gråtone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1722</Words>
  <Application>Microsoft Office PowerPoint</Application>
  <PresentationFormat>Skærmshow (4:3)</PresentationFormat>
  <Paragraphs>225</Paragraphs>
  <Slides>16</Slides>
  <Notes>16</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DCO Blå skabelon 2003</vt:lpstr>
      <vt:lpstr>Erfaringsudveksling om arbejdet med datakvalitet</vt:lpstr>
      <vt:lpstr>Formål</vt:lpstr>
      <vt:lpstr>Indhold</vt:lpstr>
      <vt:lpstr>Hvordan kan I tjekke data i kvartalsrapporten?</vt:lpstr>
      <vt:lpstr>Fejlfinding</vt:lpstr>
      <vt:lpstr>Tjek dine kvartalstal</vt:lpstr>
      <vt:lpstr>Tjek dine kvartalstal</vt:lpstr>
      <vt:lpstr> Stemmer registreringen overens med virkeligheden? </vt:lpstr>
      <vt:lpstr>Patientgruppen for donordetektion</vt:lpstr>
      <vt:lpstr>Potentielle donorer</vt:lpstr>
      <vt:lpstr>Potentielle donorer</vt:lpstr>
      <vt:lpstr>Pt. hvis kliniske tilstand ikke var forenelig med betingelserne for at kunne konstatere en pt. for hjernedød </vt:lpstr>
      <vt:lpstr>Pt. hvis kliniske tilstand ikke var forenelig med betingelserne for at kunne konstatere en pt. for hjernedød </vt:lpstr>
      <vt:lpstr>Brug af de korrekte data</vt:lpstr>
      <vt:lpstr>Brug af de korrekte data</vt:lpstr>
      <vt:lpstr>Data til at sætte fokus på organdonation</vt:lpstr>
    </vt:vector>
  </TitlesOfParts>
  <Company>Århus Universitetshospital, Skejby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Helle Haubro Andersen</dc:creator>
  <cp:lastModifiedBy>Tina Meltzer Rørholm</cp:lastModifiedBy>
  <cp:revision>68</cp:revision>
  <cp:lastPrinted>2017-01-12T13:17:21Z</cp:lastPrinted>
  <dcterms:created xsi:type="dcterms:W3CDTF">2013-04-12T09:09:27Z</dcterms:created>
  <dcterms:modified xsi:type="dcterms:W3CDTF">2017-01-30T12:34:58Z</dcterms:modified>
</cp:coreProperties>
</file>