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60" r:id="rId6"/>
    <p:sldId id="274" r:id="rId7"/>
    <p:sldId id="261" r:id="rId8"/>
    <p:sldId id="262" r:id="rId9"/>
    <p:sldId id="275" r:id="rId10"/>
    <p:sldId id="263" r:id="rId11"/>
    <p:sldId id="264" r:id="rId12"/>
    <p:sldId id="267" r:id="rId13"/>
    <p:sldId id="268" r:id="rId14"/>
    <p:sldId id="269" r:id="rId15"/>
    <p:sldId id="271" r:id="rId16"/>
    <p:sldId id="276" r:id="rId17"/>
  </p:sldIdLst>
  <p:sldSz cx="9144000" cy="6858000" type="screen4x3"/>
  <p:notesSz cx="6797675" cy="9926638"/>
  <p:custDataLst>
    <p:tags r:id="rId19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67"/>
    <a:srgbClr val="F0F5FA"/>
    <a:srgbClr val="D86C14"/>
    <a:srgbClr val="1D1D1B"/>
    <a:srgbClr val="F6F9FC"/>
    <a:srgbClr val="5E7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8825" autoAdjust="0"/>
  </p:normalViewPr>
  <p:slideViewPr>
    <p:cSldViewPr>
      <p:cViewPr>
        <p:scale>
          <a:sx n="80" d="100"/>
          <a:sy n="80" d="100"/>
        </p:scale>
        <p:origin x="-18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Calibri" pitchFamily="34" charset="0"/>
              </a:defRPr>
            </a:lvl1pPr>
          </a:lstStyle>
          <a:p>
            <a:endParaRPr lang="en-US" alt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Calibri" pitchFamily="34" charset="0"/>
              </a:defRPr>
            </a:lvl1pPr>
          </a:lstStyle>
          <a:p>
            <a:fld id="{8D37BDEE-5D04-421B-8BCD-A4157710ED04}" type="datetimeFigureOut">
              <a:rPr lang="da-DK" altLang="da-DK"/>
              <a:pPr/>
              <a:t>23-01-2017</a:t>
            </a:fld>
            <a:endParaRPr lang="da-DK" alt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Calibri" pitchFamily="34" charset="0"/>
              </a:defRPr>
            </a:lvl1pPr>
          </a:lstStyle>
          <a:p>
            <a:endParaRPr lang="en-US" alt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Calibri" pitchFamily="34" charset="0"/>
              </a:defRPr>
            </a:lvl1pPr>
          </a:lstStyle>
          <a:p>
            <a:fld id="{08E87017-F7DC-4615-B562-7095D257E3D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46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6747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10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965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11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60519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12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13016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13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998317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14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70259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15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82395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16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8239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2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15012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3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79703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4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31188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5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11130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6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4413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7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53367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8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31188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7017-F7DC-4615-B562-7095D257E3D0}" type="slidenum">
              <a:rPr lang="da-DK" altLang="da-DK" smtClean="0"/>
              <a:pPr/>
              <a:t>9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4782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8567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8513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600825" y="661828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C7737E-C41B-46D8-BD25-FD7EA1948406}" type="datetime1">
              <a:rPr lang="da-DK"/>
              <a:pPr>
                <a:defRPr/>
              </a:pPr>
              <a:t>23-01-2017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0850" y="6613525"/>
            <a:ext cx="2520950" cy="1889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Regionsmøde 2013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A3498D-6F0B-41B5-B6EA-80B5B7804C5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505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600825" y="661828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A2C192-BE2A-4F5D-ABD8-090E8690A9FF}" type="datetime1">
              <a:rPr lang="da-DK"/>
              <a:pPr>
                <a:defRPr/>
              </a:pPr>
              <a:t>23-01-2017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0850" y="6613525"/>
            <a:ext cx="2520950" cy="1889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Regionsmøde 2013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4C0447-AA4E-435A-90F1-F4AD1165E53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57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528472"/>
            <a:ext cx="2160240" cy="329528"/>
          </a:xfrm>
          <a:prstGeom prst="rect">
            <a:avLst/>
          </a:prstGeom>
        </p:spPr>
      </p:pic>
      <p:cxnSp>
        <p:nvCxnSpPr>
          <p:cNvPr id="11" name="Lige forbindelse 10"/>
          <p:cNvCxnSpPr/>
          <p:nvPr userDrawn="1"/>
        </p:nvCxnSpPr>
        <p:spPr>
          <a:xfrm>
            <a:off x="0" y="6524625"/>
            <a:ext cx="9144000" cy="0"/>
          </a:xfrm>
          <a:prstGeom prst="line">
            <a:avLst/>
          </a:prstGeom>
          <a:ln w="19050">
            <a:solidFill>
              <a:srgbClr val="5E7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6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88904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58953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597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75217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30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303113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dirty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301067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rgbClr val="F6F9FC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extrusionH="57150">
              <a:bevelT w="38100" h="38100"/>
            </a:sp3d>
          </a:bodyPr>
          <a:lstStyle/>
          <a:p>
            <a:pPr lvl="0"/>
            <a:r>
              <a:rPr lang="da-DK" altLang="da-DK" dirty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Klik for at redigere typografi i masteren</a:t>
            </a:r>
          </a:p>
          <a:p>
            <a:pPr lvl="1"/>
            <a:r>
              <a:rPr lang="da-DK" altLang="da-DK" dirty="0"/>
              <a:t>Andet niveau</a:t>
            </a:r>
          </a:p>
          <a:p>
            <a:pPr lvl="2"/>
            <a:r>
              <a:rPr lang="da-DK" altLang="da-DK" dirty="0"/>
              <a:t>Tredje niveau</a:t>
            </a:r>
          </a:p>
          <a:p>
            <a:pPr lvl="3"/>
            <a:r>
              <a:rPr lang="da-DK" altLang="da-DK" dirty="0"/>
              <a:t>Fjerde niveau</a:t>
            </a:r>
          </a:p>
          <a:p>
            <a:pPr lvl="4"/>
            <a:r>
              <a:rPr lang="da-DK" altLang="da-DK" dirty="0"/>
              <a:t>Femte niveau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528472"/>
            <a:ext cx="2160240" cy="329528"/>
          </a:xfrm>
          <a:prstGeom prst="rect">
            <a:avLst/>
          </a:prstGeom>
        </p:spPr>
      </p:pic>
      <p:cxnSp>
        <p:nvCxnSpPr>
          <p:cNvPr id="12" name="Lige forbindelse 11"/>
          <p:cNvCxnSpPr/>
          <p:nvPr/>
        </p:nvCxnSpPr>
        <p:spPr>
          <a:xfrm>
            <a:off x="0" y="6524625"/>
            <a:ext cx="9144000" cy="0"/>
          </a:xfrm>
          <a:prstGeom prst="line">
            <a:avLst/>
          </a:prstGeom>
          <a:ln w="19050">
            <a:solidFill>
              <a:srgbClr val="5E7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4567"/>
          </a:solidFill>
          <a:effectLst/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5E7D98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5B5B5D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567"/>
        </a:buClr>
        <a:buBlip>
          <a:blip r:embed="rId16"/>
        </a:buBlip>
        <a:defRPr sz="2400" kern="1200">
          <a:solidFill>
            <a:srgbClr val="5B5B5D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E7D98"/>
        </a:buClr>
        <a:buBlip>
          <a:blip r:embed="rId17"/>
        </a:buBlip>
        <a:defRPr sz="2000" kern="1200">
          <a:solidFill>
            <a:srgbClr val="5B5B5D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B5B5D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Organdonationsdatabasen</a:t>
            </a:r>
            <a:b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Erfaringsudveksling </a:t>
            </a: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om arbejdet med datakvalitet</a:t>
            </a:r>
            <a:endParaRPr lang="en-US" alt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lvl="1"/>
            <a:r>
              <a:rPr lang="da-DK" sz="3600" dirty="0" smtClean="0"/>
              <a:t>For </a:t>
            </a:r>
            <a:r>
              <a:rPr lang="da-DK" sz="3600" dirty="0"/>
              <a:t>at finde de 2 potentielle donorer</a:t>
            </a:r>
            <a:r>
              <a:rPr lang="da-DK" sz="3600" dirty="0" smtClean="0"/>
              <a:t>:</a:t>
            </a:r>
            <a:endParaRPr lang="da-DK" alt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>
          <a:xfrm>
            <a:off x="457200" y="1855365"/>
            <a:ext cx="86868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Find de afdøde der har koden DR940B i udtrækket og find afdødes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</a:p>
          <a:p>
            <a:pPr>
              <a:buFontTx/>
              <a:buChar char="•"/>
            </a:pP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Stemmer </a:t>
            </a:r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registreringen?</a:t>
            </a:r>
          </a:p>
          <a:p>
            <a:pPr lvl="1"/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</a:t>
            </a:r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nogen prøvet journalgennemgang på potentielle donorer</a:t>
            </a:r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endParaRPr lang="da-DK" altLang="da-DK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35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-27384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Patientgruppen for </a:t>
            </a:r>
            <a:r>
              <a:rPr lang="da-DK" altLang="da-DK" dirty="0" err="1">
                <a:latin typeface="Arial" panose="020B0604020202020204" pitchFamily="34" charset="0"/>
                <a:cs typeface="Arial" panose="020B0604020202020204" pitchFamily="34" charset="0"/>
              </a:rPr>
              <a:t>donordetektion</a:t>
            </a: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Lav et udtræk på ZDW57 i det patientadministrative system, få cpr og find afdødes journal</a:t>
            </a:r>
          </a:p>
          <a:p>
            <a:pPr lvl="1"/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Stemmer registreringen?</a:t>
            </a:r>
          </a:p>
          <a:p>
            <a:pPr lvl="1"/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er det for en type patient?</a:t>
            </a:r>
          </a:p>
        </p:txBody>
      </p:sp>
      <p:sp>
        <p:nvSpPr>
          <p:cNvPr id="5" name="Ellipse 4"/>
          <p:cNvSpPr/>
          <p:nvPr/>
        </p:nvSpPr>
        <p:spPr>
          <a:xfrm>
            <a:off x="3347864" y="2708920"/>
            <a:ext cx="720080" cy="288032"/>
          </a:xfrm>
          <a:prstGeom prst="ellipse">
            <a:avLst/>
          </a:prstGeom>
          <a:noFill/>
          <a:ln>
            <a:solidFill>
              <a:srgbClr val="D8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86C1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60" y="989746"/>
            <a:ext cx="6444716" cy="21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17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28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/>
            <a:r>
              <a:rPr lang="da-DK" altLang="da-DK" sz="3200" dirty="0">
                <a:latin typeface="Arial" panose="020B0604020202020204" pitchFamily="34" charset="0"/>
                <a:cs typeface="Arial" panose="020B0604020202020204" pitchFamily="34" charset="0"/>
              </a:rPr>
              <a:t>Pt. hvis kliniske tilstand ikke var forenelig med betingelserne for at kunne konstatere en pt. for hjernedød </a:t>
            </a: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91733"/>
          </a:xfrm>
        </p:spPr>
        <p:txBody>
          <a:bodyPr/>
          <a:lstStyle/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Find de afdøde der har koden AVAX03 i </a:t>
            </a:r>
          </a:p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udtrækket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og </a:t>
            </a: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find afdødes journal</a:t>
            </a:r>
          </a:p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66820"/>
            <a:ext cx="5040560" cy="355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6012160" y="5805264"/>
            <a:ext cx="504056" cy="288032"/>
          </a:xfrm>
          <a:prstGeom prst="ellipse">
            <a:avLst/>
          </a:prstGeom>
          <a:noFill/>
          <a:ln>
            <a:solidFill>
              <a:srgbClr val="D8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86C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256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r>
              <a:rPr lang="da-DK" altLang="da-DK" sz="3600" dirty="0">
                <a:latin typeface="Arial" panose="020B0604020202020204" pitchFamily="34" charset="0"/>
                <a:cs typeface="Arial" panose="020B0604020202020204" pitchFamily="34" charset="0"/>
              </a:rPr>
              <a:t>Pt. hvis kliniske tilstand ikke var forenelig med betingelserne for at kunne konstatere en pt. for hjernedød </a:t>
            </a: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a-DK" sz="2400" dirty="0" smtClean="0"/>
          </a:p>
          <a:p>
            <a:pPr lvl="1"/>
            <a:r>
              <a:rPr lang="da-DK" sz="2400" dirty="0" smtClean="0"/>
              <a:t>Er </a:t>
            </a:r>
            <a:r>
              <a:rPr lang="da-DK" sz="2400" dirty="0"/>
              <a:t>der nogen af jer der har set nærmere på denne gruppe af patienter i jeres afdeling? og hvad har I brugt det til</a:t>
            </a:r>
            <a:r>
              <a:rPr lang="da-DK" sz="2400" dirty="0" smtClean="0"/>
              <a:t>?</a:t>
            </a:r>
          </a:p>
          <a:p>
            <a:pPr marL="457200" lvl="1" indent="0">
              <a:buNone/>
            </a:pPr>
            <a:endParaRPr lang="da-DK" sz="2400" dirty="0"/>
          </a:p>
          <a:p>
            <a:pPr lvl="1"/>
            <a:r>
              <a:rPr lang="da-DK" sz="2400" dirty="0" smtClean="0"/>
              <a:t>Hvilken </a:t>
            </a:r>
            <a:r>
              <a:rPr lang="da-DK" sz="2400" dirty="0"/>
              <a:t>type patienter </a:t>
            </a:r>
            <a:r>
              <a:rPr lang="da-DK" sz="2400" dirty="0" smtClean="0"/>
              <a:t>er der tale </a:t>
            </a:r>
            <a:r>
              <a:rPr lang="da-DK" sz="2400" dirty="0"/>
              <a:t>om</a:t>
            </a:r>
            <a:r>
              <a:rPr lang="da-DK" sz="2400" dirty="0" smtClean="0"/>
              <a:t>?</a:t>
            </a:r>
          </a:p>
          <a:p>
            <a:pPr lvl="1"/>
            <a:endParaRPr lang="da-DK" sz="2400" dirty="0"/>
          </a:p>
          <a:p>
            <a:pPr lvl="1"/>
            <a:r>
              <a:rPr lang="da-DK" sz="2400" dirty="0"/>
              <a:t>Kunne disse blive potentielle </a:t>
            </a:r>
            <a:r>
              <a:rPr lang="da-DK" sz="2400" dirty="0" smtClean="0"/>
              <a:t>donorer, </a:t>
            </a:r>
            <a:r>
              <a:rPr lang="da-DK" sz="2400" dirty="0"/>
              <a:t>hvis man ventede med at afslutte patienten?</a:t>
            </a:r>
          </a:p>
          <a:p>
            <a:pPr marL="457200" lvl="1" indent="0">
              <a:buNone/>
            </a:pPr>
            <a:endParaRPr lang="da-DK" altLang="da-DK" sz="2400" dirty="0">
              <a:solidFill>
                <a:srgbClr val="5B5B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76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Brug af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Manglende </a:t>
            </a:r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 til </a:t>
            </a:r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TX-centret - Indikator 1</a:t>
            </a:r>
            <a:endParaRPr lang="da-DK" altLang="da-DK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</a:t>
            </a:r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</a:t>
            </a:r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gøre?</a:t>
            </a:r>
          </a:p>
          <a:p>
            <a:pPr marL="914400" lvl="2" indent="0">
              <a:buNone/>
            </a:pPr>
            <a:endParaRPr lang="da-DK" altLang="da-DK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da-DK" altLang="da-DK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92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Brug af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Afslag </a:t>
            </a:r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pårørende - Indikator 2</a:t>
            </a:r>
            <a:endParaRPr lang="da-DK" altLang="da-DK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</a:t>
            </a:r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</a:t>
            </a:r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gøre?</a:t>
            </a:r>
          </a:p>
          <a:p>
            <a:pPr>
              <a:buFontTx/>
              <a:buChar char="•"/>
            </a:pP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1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Brug af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Manglende opmærksomhed på organdonation - Indikator 3</a:t>
            </a:r>
          </a:p>
          <a:p>
            <a:pPr lvl="2"/>
            <a:r>
              <a:rPr lang="da-DK" altLang="da-DK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kan </a:t>
            </a:r>
            <a:r>
              <a:rPr lang="da-DK" altLang="da-DK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gøre?</a:t>
            </a:r>
          </a:p>
          <a:p>
            <a:pPr>
              <a:buFontTx/>
              <a:buChar char="•"/>
            </a:pP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6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Formål</a:t>
            </a: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Udveksle </a:t>
            </a: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erfaringer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arbejdet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</a:p>
          <a:p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   datakvalitet - og anvendelse af data</a:t>
            </a: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OBS </a:t>
            </a: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– træk at data til Årsrapporten 2016,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da-DK" altLang="da-DK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1</a:t>
            </a:r>
            <a:r>
              <a:rPr lang="da-DK" altLang="da-DK" b="1" dirty="0">
                <a:latin typeface="Arial" panose="020B0604020202020204" pitchFamily="34" charset="0"/>
                <a:cs typeface="Arial" panose="020B0604020202020204" pitchFamily="34" charset="0"/>
              </a:rPr>
              <a:t>. februar 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Indhold</a:t>
            </a: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/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Hvordan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tjekker I data </a:t>
            </a:r>
          </a:p>
          <a:p>
            <a:pPr>
              <a:buFontTx/>
              <a:buChar char="•"/>
            </a:pP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Journalgennemgang</a:t>
            </a: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Brug af </a:t>
            </a:r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data fra Organdonationsdatabasen</a:t>
            </a: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6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404664"/>
            <a:ext cx="8610314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/>
            <a:r>
              <a:rPr lang="da-DK" altLang="da-DK" sz="3600" dirty="0">
                <a:latin typeface="Arial" panose="020B0604020202020204" pitchFamily="34" charset="0"/>
                <a:cs typeface="Arial" panose="020B0604020202020204" pitchFamily="34" charset="0"/>
              </a:rPr>
              <a:t>Hvordan </a:t>
            </a:r>
            <a:r>
              <a:rPr lang="da-DK" altLang="da-D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kan I forebygge fejl i afdelings-  data, inden de indberettes til LPR ?</a:t>
            </a:r>
            <a:endParaRPr lang="da-DK" alt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1947"/>
          </a:xfrm>
        </p:spPr>
        <p:txBody>
          <a:bodyPr/>
          <a:lstStyle/>
          <a:p>
            <a:pPr marL="0" indent="0"/>
            <a:endParaRPr lang="da-DK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Undervisning af kolleger i registreringsarket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Tjek </a:t>
            </a:r>
            <a:r>
              <a:rPr lang="da-DK" dirty="0"/>
              <a:t>data inden de tastes i det </a:t>
            </a:r>
            <a:endParaRPr lang="da-DK" dirty="0" smtClean="0"/>
          </a:p>
          <a:p>
            <a:pPr marL="0" indent="0"/>
            <a:r>
              <a:rPr lang="da-DK" dirty="0"/>
              <a:t> </a:t>
            </a:r>
            <a:r>
              <a:rPr lang="da-DK" dirty="0" smtClean="0"/>
              <a:t>    patient-administrative </a:t>
            </a:r>
            <a:r>
              <a:rPr lang="da-DK" dirty="0"/>
              <a:t>system </a:t>
            </a:r>
          </a:p>
          <a:p>
            <a:pPr marL="0" indent="0"/>
            <a:endParaRPr lang="da-DK" dirty="0"/>
          </a:p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988840"/>
            <a:ext cx="1841562" cy="268794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1702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Rectang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Logiske fejl – når der er for få eller for mange registreringer eller huller i registreringen</a:t>
            </a:r>
          </a:p>
          <a:p>
            <a:pPr marL="0" indent="0"/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Registeringen stemmer ikke overens med virkeligheden</a:t>
            </a:r>
          </a:p>
          <a:p>
            <a:pPr marL="0" indent="0"/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74638"/>
            <a:ext cx="896461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/>
            <a:r>
              <a:rPr lang="da-DK" altLang="da-DK" sz="3600" dirty="0">
                <a:latin typeface="Arial" panose="020B0604020202020204" pitchFamily="34" charset="0"/>
                <a:cs typeface="Arial" panose="020B0604020202020204" pitchFamily="34" charset="0"/>
              </a:rPr>
              <a:t>Hvordan </a:t>
            </a:r>
            <a:r>
              <a:rPr lang="da-DK" altLang="da-D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kan I forebygge fejl i afdelings-  data, inden de indberettes til LPR ? (forts.)</a:t>
            </a:r>
            <a:endParaRPr lang="da-DK" alt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3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92088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20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71400"/>
            <a:ext cx="8229600" cy="17862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da-DK" altLang="da-D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Hvordan tjekker I data i kvartalsrapporten ?</a:t>
            </a:r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Pladsholder til indhol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228454"/>
              </p:ext>
            </p:extLst>
          </p:nvPr>
        </p:nvGraphicFramePr>
        <p:xfrm>
          <a:off x="827585" y="1340768"/>
          <a:ext cx="7920879" cy="5112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3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45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90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90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43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22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3. kvartal 2016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2. kvartal 2016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1. kvartal 2016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Total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Totale antal dødsfald* på intensivafdelingerne. *Såvel hjertedøde som hjernedøde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10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26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32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68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Ingen mistanke om, eller påvist, en potentiel dødelig hjerneskade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7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17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22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46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Patientgruppen for donordetektion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3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9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10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22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Potentielle organdonorer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1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5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4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10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7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Potentielle organdonorer der blev erklæret hjernedøde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1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Diagnostisk metode: Klinisk hjernedødsundersøgelse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1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4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Diagnostisk metode: Klinisk hjernedødsundersøgelse suppleret med A-grafi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0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0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0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7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Accepterede donorer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0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1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0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u="sng" dirty="0">
                          <a:effectLst/>
                        </a:rPr>
                        <a:t>1</a:t>
                      </a:r>
                      <a:endParaRPr lang="da-DK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Ellipse 2"/>
          <p:cNvSpPr/>
          <p:nvPr/>
        </p:nvSpPr>
        <p:spPr>
          <a:xfrm>
            <a:off x="8460432" y="4365104"/>
            <a:ext cx="360040" cy="288032"/>
          </a:xfrm>
          <a:prstGeom prst="ellipse">
            <a:avLst/>
          </a:prstGeom>
          <a:noFill/>
          <a:ln>
            <a:solidFill>
              <a:srgbClr val="D8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86C14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460432" y="6165304"/>
            <a:ext cx="360040" cy="288032"/>
          </a:xfrm>
          <a:prstGeom prst="ellipse">
            <a:avLst/>
          </a:prstGeom>
          <a:noFill/>
          <a:ln>
            <a:solidFill>
              <a:srgbClr val="D8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86C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8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Rectangle 7"/>
          <p:cNvSpPr>
            <a:spLocks noGrp="1"/>
          </p:cNvSpPr>
          <p:nvPr>
            <p:ph idx="1"/>
          </p:nvPr>
        </p:nvSpPr>
        <p:spPr>
          <a:xfrm>
            <a:off x="467544" y="404664"/>
            <a:ext cx="8496944" cy="4752528"/>
          </a:xfrm>
        </p:spPr>
        <p:txBody>
          <a:bodyPr/>
          <a:lstStyle/>
          <a:p>
            <a:r>
              <a:rPr lang="da-DK" dirty="0"/>
              <a:t>Årsag til at potentielle organdonorer </a:t>
            </a:r>
            <a:r>
              <a:rPr lang="da-DK" dirty="0" smtClean="0"/>
              <a:t>ikke blev</a:t>
            </a:r>
          </a:p>
          <a:p>
            <a:r>
              <a:rPr lang="da-DK" dirty="0" smtClean="0"/>
              <a:t>erklæret hjernedøde</a:t>
            </a:r>
            <a:endParaRPr lang="da-DK" dirty="0"/>
          </a:p>
          <a:p>
            <a:endParaRPr lang="da-DK" alt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59713"/>
              </p:ext>
            </p:extLst>
          </p:nvPr>
        </p:nvGraphicFramePr>
        <p:xfrm>
          <a:off x="611560" y="2132856"/>
          <a:ext cx="7920878" cy="2897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38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35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5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11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29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9574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3. kvartal 2016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2. kvartal 2016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1. kvartal 2016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Total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9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Kode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Kodetekst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5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AVAA02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Afstod ud fra en lægefaglig vurdering efter samråd med transplantationskoordinatorfunktionen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2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1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3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5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AVAA03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Afstod ud fra en lægefaglig vurdering uden samråd med transplantationskoordinatorfunktionen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0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3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3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18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AVAA12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Patientens indstilling ukendt, og pårørende ønskede ikke donation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0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>
                          <a:effectLst/>
                        </a:rPr>
                        <a:t>1</a:t>
                      </a:r>
                      <a:endParaRPr lang="da-DK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0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a-DK" sz="1400" dirty="0">
                          <a:effectLst/>
                        </a:rPr>
                        <a:t>1</a:t>
                      </a:r>
                      <a:endParaRPr lang="da-DK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8244408" y="3789040"/>
            <a:ext cx="360040" cy="288032"/>
          </a:xfrm>
          <a:prstGeom prst="ellipse">
            <a:avLst/>
          </a:prstGeom>
          <a:noFill/>
          <a:ln>
            <a:solidFill>
              <a:srgbClr val="D8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86C14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244408" y="3140968"/>
            <a:ext cx="360040" cy="288032"/>
          </a:xfrm>
          <a:prstGeom prst="ellipse">
            <a:avLst/>
          </a:prstGeom>
          <a:noFill/>
          <a:ln>
            <a:solidFill>
              <a:srgbClr val="D8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86C14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44408" y="4509120"/>
            <a:ext cx="360040" cy="288032"/>
          </a:xfrm>
          <a:prstGeom prst="ellipse">
            <a:avLst/>
          </a:prstGeom>
          <a:noFill/>
          <a:ln>
            <a:solidFill>
              <a:srgbClr val="D8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86C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8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da-DK" altLang="da-DK" dirty="0">
                <a:latin typeface="Arial" panose="020B0604020202020204" pitchFamily="34" charset="0"/>
                <a:cs typeface="Arial" panose="020B0604020202020204" pitchFamily="34" charset="0"/>
              </a:rPr>
              <a:t>Potentielle donorer</a:t>
            </a:r>
          </a:p>
        </p:txBody>
      </p:sp>
      <p:sp>
        <p:nvSpPr>
          <p:cNvPr id="92167" name="Rectangle 7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919437"/>
          </a:xfrm>
        </p:spPr>
        <p:txBody>
          <a:bodyPr/>
          <a:lstStyle/>
          <a:p>
            <a:endParaRPr lang="da-DK" altLang="da-DK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6055889" cy="427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3491880" y="5949280"/>
            <a:ext cx="648072" cy="288032"/>
          </a:xfrm>
          <a:prstGeom prst="ellipse">
            <a:avLst/>
          </a:prstGeom>
          <a:noFill/>
          <a:ln>
            <a:solidFill>
              <a:srgbClr val="D8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86C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394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TPVERSION" val="5"/>
  <p:tag name="TPFULLVERSION" val="5.4.1.2"/>
  <p:tag name="PPTVERSION" val="16"/>
  <p:tag name="TPOS" val="2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rgandonationsdatabasen&amp;#x0D;&amp;#x0A;&amp;#x0D;&amp;#x0A;Erfaringsudveksling om arbejdet med datakvalite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Formål&amp;quot;&quot;/&gt;&lt;property id=&quot;20307&quot; value=&quot;257&quot;/&gt;&lt;/object&gt;&lt;object type=&quot;3&quot; unique_id=&quot;10131&quot;&gt;&lt;property id=&quot;20148&quot; value=&quot;5&quot;/&gt;&lt;property id=&quot;20300&quot; value=&quot;Slide 3 - &amp;quot;Indhold&amp;quot;&quot;/&gt;&lt;property id=&quot;20307&quot; value=&quot;258&quot;/&gt;&lt;/object&gt;&lt;object type=&quot;3&quot; unique_id=&quot;10133&quot;&gt;&lt;property id=&quot;20148&quot; value=&quot;5&quot;/&gt;&lt;property id=&quot;20300&quot; value=&quot;Slide 5 - &amp;quot;Hvordan kan I forebygge fejl i afdelings-  data, inden de indberettes til LPR ? (forts.)&amp;quot;&quot;/&gt;&lt;property id=&quot;20307&quot; value=&quot;260&quot;/&gt;&lt;/object&gt;&lt;object type=&quot;3&quot; unique_id=&quot;10134&quot;&gt;&lt;property id=&quot;20148&quot; value=&quot;5&quot;/&gt;&lt;property id=&quot;20300&quot; value=&quot;Slide 7 - &amp;quot;Hvordan tjekker I data i kvartalsrapporten ?&amp;quot;&quot;/&gt;&lt;property id=&quot;20307&quot; value=&quot;261&quot;/&gt;&lt;/object&gt;&lt;object type=&quot;3&quot; unique_id=&quot;10135&quot;&gt;&lt;property id=&quot;20148&quot; value=&quot;5&quot;/&gt;&lt;property id=&quot;20300&quot; value=&quot;Slide 8&quot;/&gt;&lt;property id=&quot;20307&quot; value=&quot;262&quot;/&gt;&lt;/object&gt;&lt;object type=&quot;3&quot; unique_id=&quot;10136&quot;&gt;&lt;property id=&quot;20148&quot; value=&quot;5&quot;/&gt;&lt;property id=&quot;20300&quot; value=&quot;Slide 4 - &amp;quot;Hvordan kan I forebygge fejl i afdelings-  data, inden de indberettes til LPR ?&amp;quot;&quot;/&gt;&lt;property id=&quot;20307&quot; value=&quot;270&quot;/&gt;&lt;/object&gt;&lt;object type=&quot;3&quot; unique_id=&quot;10137&quot;&gt;&lt;property id=&quot;20148&quot; value=&quot;5&quot;/&gt;&lt;property id=&quot;20300&quot; value=&quot;Slide 10 - &amp;quot;For at finde de 2 potentielle donorer:&amp;quot;&quot;/&gt;&lt;property id=&quot;20307&quot; value=&quot;263&quot;/&gt;&lt;/object&gt;&lt;object type=&quot;3&quot; unique_id=&quot;10138&quot;&gt;&lt;property id=&quot;20148&quot; value=&quot;5&quot;/&gt;&lt;property id=&quot;20300&quot; value=&quot;Slide 11 - &amp;quot;Patientgruppen for donordetektion&amp;quot;&quot;/&gt;&lt;property id=&quot;20307&quot; value=&quot;264&quot;/&gt;&lt;/object&gt;&lt;object type=&quot;3&quot; unique_id=&quot;10141&quot;&gt;&lt;property id=&quot;20148&quot; value=&quot;5&quot;/&gt;&lt;property id=&quot;20300&quot; value=&quot;Slide 12 - &amp;quot;Pt. hvis kliniske tilstand ikke var forenelig med betingelserne for at kunne konstatere en pt. for hjernedød &amp;quot;&quot;/&gt;&lt;property id=&quot;20307&quot; value=&quot;267&quot;/&gt;&lt;/object&gt;&lt;object type=&quot;3&quot; unique_id=&quot;10142&quot;&gt;&lt;property id=&quot;20148&quot; value=&quot;5&quot;/&gt;&lt;property id=&quot;20300&quot; value=&quot;Slide 13 - &amp;quot;Pt. hvis kliniske tilstand ikke var forenelig med betingelserne for at kunne konstatere en pt. for hjernedød &amp;quot;&quot;/&gt;&lt;property id=&quot;20307&quot; value=&quot;268&quot;/&gt;&lt;/object&gt;&lt;object type=&quot;3&quot; unique_id=&quot;10143&quot;&gt;&lt;property id=&quot;20148&quot; value=&quot;5&quot;/&gt;&lt;property id=&quot;20300&quot; value=&quot;Slide 14 - &amp;quot;Brug af data&amp;quot;&quot;/&gt;&lt;property id=&quot;20307&quot; value=&quot;269&quot;/&gt;&lt;/object&gt;&lt;object type=&quot;3&quot; unique_id=&quot;10348&quot;&gt;&lt;property id=&quot;20148&quot; value=&quot;5&quot;/&gt;&lt;property id=&quot;20300&quot; value=&quot;Slide 15 - &amp;quot;Brug af data&amp;quot;&quot;/&gt;&lt;property id=&quot;20307&quot; value=&quot;271&quot;/&gt;&lt;/object&gt;&lt;object type=&quot;3&quot; unique_id=&quot;11140&quot;&gt;&lt;property id=&quot;20148&quot; value=&quot;5&quot;/&gt;&lt;property id=&quot;20300&quot; value=&quot;Slide 6&quot;/&gt;&lt;property id=&quot;20307&quot; value=&quot;274&quot;/&gt;&lt;/object&gt;&lt;object type=&quot;3&quot; unique_id=&quot;11521&quot;&gt;&lt;property id=&quot;20148&quot; value=&quot;5&quot;/&gt;&lt;property id=&quot;20300&quot; value=&quot;Slide 9 - &amp;quot;Potentielle donorer&amp;quot;&quot;/&gt;&lt;property id=&quot;20307&quot; value=&quot;275&quot;/&gt;&lt;/object&gt;&lt;object type=&quot;3&quot; unique_id=&quot;11648&quot;&gt;&lt;property id=&quot;20148&quot; value=&quot;5&quot;/&gt;&lt;property id=&quot;20300&quot; value=&quot;Slide 16 - &amp;quot;Brug af data&amp;quot;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CO Blå skabelon 2003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502</Words>
  <Application>Microsoft Office PowerPoint</Application>
  <PresentationFormat>Skærmshow (4:3)</PresentationFormat>
  <Paragraphs>149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DCO Blå skabelon 2003</vt:lpstr>
      <vt:lpstr>Organdonationsdatabasen  Erfaringsudveksling om arbejdet med datakvalitet</vt:lpstr>
      <vt:lpstr>Formål</vt:lpstr>
      <vt:lpstr>Indhold</vt:lpstr>
      <vt:lpstr>Hvordan kan I forebygge fejl i afdelings-  data, inden de indberettes til LPR ?</vt:lpstr>
      <vt:lpstr>Hvordan kan I forebygge fejl i afdelings-  data, inden de indberettes til LPR ? (forts.)</vt:lpstr>
      <vt:lpstr>PowerPoint-præsentation</vt:lpstr>
      <vt:lpstr>Hvordan tjekker I data i kvartalsrapporten ?</vt:lpstr>
      <vt:lpstr>PowerPoint-præsentation</vt:lpstr>
      <vt:lpstr>Potentielle donorer</vt:lpstr>
      <vt:lpstr>For at finde de 2 potentielle donorer:</vt:lpstr>
      <vt:lpstr>Patientgruppen for donordetektion</vt:lpstr>
      <vt:lpstr>Pt. hvis kliniske tilstand ikke var forenelig med betingelserne for at kunne konstatere en pt. for hjernedød </vt:lpstr>
      <vt:lpstr>Pt. hvis kliniske tilstand ikke var forenelig med betingelserne for at kunne konstatere en pt. for hjernedød </vt:lpstr>
      <vt:lpstr>Brug af data</vt:lpstr>
      <vt:lpstr>Brug af data</vt:lpstr>
      <vt:lpstr>Brug af data</vt:lpstr>
    </vt:vector>
  </TitlesOfParts>
  <Company>Århus Universitetshospital, Skejby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Helle Haubro Andersen</dc:creator>
  <cp:lastModifiedBy>Lone Bøgh</cp:lastModifiedBy>
  <cp:revision>142</cp:revision>
  <cp:lastPrinted>2017-01-17T15:15:47Z</cp:lastPrinted>
  <dcterms:created xsi:type="dcterms:W3CDTF">2013-04-12T09:09:27Z</dcterms:created>
  <dcterms:modified xsi:type="dcterms:W3CDTF">2017-01-23T10:04:42Z</dcterms:modified>
</cp:coreProperties>
</file>