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61" r:id="rId3"/>
    <p:sldId id="257" r:id="rId4"/>
    <p:sldId id="258" r:id="rId5"/>
  </p:sldIdLst>
  <p:sldSz cx="9144000" cy="6858000" type="screen4x3"/>
  <p:notesSz cx="6858000" cy="9144000"/>
  <p:custDataLst>
    <p:tags r:id="rId7"/>
  </p:custData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567"/>
    <a:srgbClr val="D66C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800" autoAdjust="0"/>
  </p:normalViewPr>
  <p:slideViewPr>
    <p:cSldViewPr>
      <p:cViewPr varScale="1">
        <p:scale>
          <a:sx n="94" d="100"/>
          <a:sy n="94" d="100"/>
        </p:scale>
        <p:origin x="-217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tags" Target="tags/tag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7E65BF-BB4F-46F4-98B4-CFA114F84CAE}" type="datetimeFigureOut">
              <a:rPr lang="da-DK" smtClean="0"/>
              <a:t>05-10-2016</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719F08-BEEF-4F9F-92CE-FE46718885EC}" type="slidenum">
              <a:rPr lang="da-DK" smtClean="0"/>
              <a:t>‹nr.›</a:t>
            </a:fld>
            <a:endParaRPr lang="da-DK"/>
          </a:p>
        </p:txBody>
      </p:sp>
    </p:spTree>
    <p:extLst>
      <p:ext uri="{BB962C8B-B14F-4D97-AF65-F5344CB8AC3E}">
        <p14:creationId xmlns:p14="http://schemas.microsoft.com/office/powerpoint/2010/main" val="233289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kern="1200" dirty="0" smtClean="0">
                <a:solidFill>
                  <a:schemeClr val="tx1"/>
                </a:solidFill>
                <a:effectLst/>
                <a:latin typeface="+mn-lt"/>
                <a:ea typeface="+mn-ea"/>
                <a:cs typeface="+mn-cs"/>
              </a:rPr>
              <a:t>Igennem</a:t>
            </a:r>
            <a:r>
              <a:rPr lang="da-DK" sz="1200" kern="1200" baseline="0" dirty="0" smtClean="0">
                <a:solidFill>
                  <a:schemeClr val="tx1"/>
                </a:solidFill>
                <a:effectLst/>
                <a:latin typeface="+mn-lt"/>
                <a:ea typeface="+mn-ea"/>
                <a:cs typeface="+mn-cs"/>
              </a:rPr>
              <a:t> de sidste par år har en tværfaglig, national arbejdsgruppe under Dansk Center for Organdonation arbejdet med at samle alle de eksisterende instrukser og vejledninger til én, samlet, national guideline for organdonation. Den er blevet færdig og blev gjort tilgængelig den 23. august.</a:t>
            </a:r>
            <a:endParaRPr lang="da-DK"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a-DK" sz="1200" kern="1200" dirty="0" smtClean="0">
                <a:solidFill>
                  <a:schemeClr val="tx1"/>
                </a:solidFill>
                <a:effectLst/>
                <a:latin typeface="+mn-lt"/>
                <a:ea typeface="+mn-ea"/>
                <a:cs typeface="+mn-cs"/>
              </a:rPr>
              <a:t>Guidelinen samler alle de dokumenter og informationer, som kan være nødvendige i et donationsforløb og giver</a:t>
            </a:r>
            <a:r>
              <a:rPr lang="da-DK" sz="1200" kern="1200" baseline="0" dirty="0" smtClean="0">
                <a:solidFill>
                  <a:schemeClr val="tx1"/>
                </a:solidFill>
                <a:effectLst/>
                <a:latin typeface="+mn-lt"/>
                <a:ea typeface="+mn-ea"/>
                <a:cs typeface="+mn-cs"/>
              </a:rPr>
              <a:t> overblik over hele forløbet, samtidig med at den er</a:t>
            </a:r>
            <a:r>
              <a:rPr lang="da-DK" sz="1200" kern="1200" dirty="0" smtClean="0">
                <a:solidFill>
                  <a:schemeClr val="tx1"/>
                </a:solidFill>
                <a:effectLst/>
                <a:latin typeface="+mn-lt"/>
                <a:ea typeface="+mn-ea"/>
                <a:cs typeface="+mn-cs"/>
              </a:rPr>
              <a:t> et praktisk hjælpeværktøj til læger og sygeplejersker til brug i donationsforløbet. Den</a:t>
            </a:r>
            <a:r>
              <a:rPr lang="da-DK" sz="1200" kern="1200" baseline="0" dirty="0" smtClean="0">
                <a:solidFill>
                  <a:schemeClr val="tx1"/>
                </a:solidFill>
                <a:effectLst/>
                <a:latin typeface="+mn-lt"/>
                <a:ea typeface="+mn-ea"/>
                <a:cs typeface="+mn-cs"/>
              </a:rPr>
              <a:t> nationale guideline</a:t>
            </a:r>
            <a:r>
              <a:rPr lang="da-DK" sz="1200" kern="1200" dirty="0" smtClean="0">
                <a:solidFill>
                  <a:schemeClr val="tx1"/>
                </a:solidFill>
                <a:effectLst/>
                <a:latin typeface="+mn-lt"/>
                <a:ea typeface="+mn-ea"/>
                <a:cs typeface="+mn-cs"/>
              </a:rPr>
              <a:t> skal understøtte en ensartet, høj kvalitet på alle landets hospitaler, uanset hvor ofte man har et donationsforløb</a:t>
            </a:r>
            <a:r>
              <a:rPr lang="da-DK" sz="1200" kern="1200" baseline="0" dirty="0" smtClean="0">
                <a:solidFill>
                  <a:schemeClr val="tx1"/>
                </a:solidFill>
                <a:effectLst/>
                <a:latin typeface="+mn-lt"/>
                <a:ea typeface="+mn-ea"/>
                <a:cs typeface="+mn-cs"/>
              </a:rPr>
              <a:t> og gøre det let og enkelt at følge anbefalingerne i Best </a:t>
            </a:r>
            <a:r>
              <a:rPr lang="da-DK" sz="1200" kern="1200" baseline="0" dirty="0" err="1" smtClean="0">
                <a:solidFill>
                  <a:schemeClr val="tx1"/>
                </a:solidFill>
                <a:effectLst/>
                <a:latin typeface="+mn-lt"/>
                <a:ea typeface="+mn-ea"/>
                <a:cs typeface="+mn-cs"/>
              </a:rPr>
              <a:t>Practice</a:t>
            </a:r>
            <a:r>
              <a:rPr lang="da-DK" sz="1200" kern="1200" baseline="0" dirty="0" smtClean="0">
                <a:solidFill>
                  <a:schemeClr val="tx1"/>
                </a:solidFill>
                <a:effectLst/>
                <a:latin typeface="+mn-lt"/>
                <a:ea typeface="+mn-ea"/>
                <a:cs typeface="+mn-cs"/>
              </a:rPr>
              <a:t> for Organdonation.</a:t>
            </a:r>
            <a:endParaRPr lang="da-DK" sz="1200" kern="1200" dirty="0" smtClean="0">
              <a:solidFill>
                <a:schemeClr val="tx1"/>
              </a:solidFill>
              <a:effectLst/>
              <a:latin typeface="+mn-lt"/>
              <a:ea typeface="+mn-ea"/>
              <a:cs typeface="+mn-cs"/>
            </a:endParaRPr>
          </a:p>
          <a:p>
            <a:endParaRPr lang="da-DK" dirty="0"/>
          </a:p>
        </p:txBody>
      </p:sp>
      <p:sp>
        <p:nvSpPr>
          <p:cNvPr id="4" name="Pladsholder til diasnummer 3"/>
          <p:cNvSpPr>
            <a:spLocks noGrp="1"/>
          </p:cNvSpPr>
          <p:nvPr>
            <p:ph type="sldNum" sz="quarter" idx="10"/>
          </p:nvPr>
        </p:nvSpPr>
        <p:spPr/>
        <p:txBody>
          <a:bodyPr/>
          <a:lstStyle/>
          <a:p>
            <a:fld id="{63719F08-BEEF-4F9F-92CE-FE46718885EC}" type="slidenum">
              <a:rPr lang="da-DK" smtClean="0"/>
              <a:t>1</a:t>
            </a:fld>
            <a:endParaRPr lang="da-DK"/>
          </a:p>
        </p:txBody>
      </p:sp>
    </p:spTree>
    <p:extLst>
      <p:ext uri="{BB962C8B-B14F-4D97-AF65-F5344CB8AC3E}">
        <p14:creationId xmlns:p14="http://schemas.microsoft.com/office/powerpoint/2010/main" val="3336100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(klik på video-billedet for</a:t>
            </a:r>
            <a:r>
              <a:rPr lang="da-DK" baseline="0" dirty="0" smtClean="0"/>
              <a:t> at komme til video)</a:t>
            </a:r>
          </a:p>
          <a:p>
            <a:endParaRPr lang="da-DK" baseline="0" dirty="0" smtClean="0"/>
          </a:p>
          <a:p>
            <a:r>
              <a:rPr lang="da-DK" baseline="0" dirty="0" smtClean="0"/>
              <a:t>(OBS! </a:t>
            </a:r>
            <a:r>
              <a:rPr lang="da-DK" baseline="0" dirty="0" smtClean="0"/>
              <a:t>Kræver </a:t>
            </a:r>
            <a:r>
              <a:rPr lang="da-DK" baseline="0" dirty="0" smtClean="0"/>
              <a:t>internet-forbindelse)</a:t>
            </a:r>
            <a:endParaRPr lang="da-DK" dirty="0"/>
          </a:p>
        </p:txBody>
      </p:sp>
      <p:sp>
        <p:nvSpPr>
          <p:cNvPr id="4" name="Pladsholder til diasnummer 3"/>
          <p:cNvSpPr>
            <a:spLocks noGrp="1"/>
          </p:cNvSpPr>
          <p:nvPr>
            <p:ph type="sldNum" sz="quarter" idx="10"/>
          </p:nvPr>
        </p:nvSpPr>
        <p:spPr/>
        <p:txBody>
          <a:bodyPr/>
          <a:lstStyle/>
          <a:p>
            <a:fld id="{63719F08-BEEF-4F9F-92CE-FE46718885EC}" type="slidenum">
              <a:rPr lang="da-DK" smtClean="0"/>
              <a:t>2</a:t>
            </a:fld>
            <a:endParaRPr lang="da-DK"/>
          </a:p>
        </p:txBody>
      </p:sp>
    </p:spTree>
    <p:extLst>
      <p:ext uri="{BB962C8B-B14F-4D97-AF65-F5344CB8AC3E}">
        <p14:creationId xmlns:p14="http://schemas.microsoft.com/office/powerpoint/2010/main" val="4288393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smtClean="0">
                <a:solidFill>
                  <a:schemeClr val="tx1"/>
                </a:solidFill>
                <a:effectLst/>
                <a:latin typeface="+mn-lt"/>
                <a:ea typeface="+mn-ea"/>
                <a:cs typeface="+mn-cs"/>
              </a:rPr>
              <a:t>Den Nationale Guideline for Organdonation findes som APP til Android og </a:t>
            </a:r>
            <a:r>
              <a:rPr lang="da-DK" sz="1200" kern="1200" dirty="0" err="1" smtClean="0">
                <a:solidFill>
                  <a:schemeClr val="tx1"/>
                </a:solidFill>
                <a:effectLst/>
                <a:latin typeface="+mn-lt"/>
                <a:ea typeface="+mn-ea"/>
                <a:cs typeface="+mn-cs"/>
              </a:rPr>
              <a:t>iPhone</a:t>
            </a:r>
            <a:r>
              <a:rPr lang="da-DK" sz="1200" kern="1200" dirty="0" smtClean="0">
                <a:solidFill>
                  <a:schemeClr val="tx1"/>
                </a:solidFill>
                <a:effectLst/>
                <a:latin typeface="+mn-lt"/>
                <a:ea typeface="+mn-ea"/>
                <a:cs typeface="+mn-cs"/>
              </a:rPr>
              <a:t>. </a:t>
            </a:r>
            <a:r>
              <a:rPr lang="da-DK" sz="1200" kern="1200" dirty="0" err="1" smtClean="0">
                <a:solidFill>
                  <a:schemeClr val="tx1"/>
                </a:solidFill>
                <a:effectLst/>
                <a:latin typeface="+mn-lt"/>
                <a:ea typeface="+mn-ea"/>
                <a:cs typeface="+mn-cs"/>
              </a:rPr>
              <a:t>App’en</a:t>
            </a:r>
            <a:r>
              <a:rPr lang="da-DK" sz="1200" kern="1200" dirty="0" smtClean="0">
                <a:solidFill>
                  <a:schemeClr val="tx1"/>
                </a:solidFill>
                <a:effectLst/>
                <a:latin typeface="+mn-lt"/>
                <a:ea typeface="+mn-ea"/>
                <a:cs typeface="+mn-cs"/>
              </a:rPr>
              <a:t> til </a:t>
            </a:r>
            <a:r>
              <a:rPr lang="da-DK" sz="1200" kern="1200" dirty="0" err="1" smtClean="0">
                <a:solidFill>
                  <a:schemeClr val="tx1"/>
                </a:solidFill>
                <a:effectLst/>
                <a:latin typeface="+mn-lt"/>
                <a:ea typeface="+mn-ea"/>
                <a:cs typeface="+mn-cs"/>
              </a:rPr>
              <a:t>iPhone</a:t>
            </a:r>
            <a:r>
              <a:rPr lang="da-DK" sz="1200" kern="1200" dirty="0" smtClean="0">
                <a:solidFill>
                  <a:schemeClr val="tx1"/>
                </a:solidFill>
                <a:effectLst/>
                <a:latin typeface="+mn-lt"/>
                <a:ea typeface="+mn-ea"/>
                <a:cs typeface="+mn-cs"/>
              </a:rPr>
              <a:t> kræver </a:t>
            </a:r>
            <a:r>
              <a:rPr lang="da-DK" sz="1200" kern="1200" dirty="0" err="1" smtClean="0">
                <a:solidFill>
                  <a:schemeClr val="tx1"/>
                </a:solidFill>
                <a:effectLst/>
                <a:latin typeface="+mn-lt"/>
                <a:ea typeface="+mn-ea"/>
                <a:cs typeface="+mn-cs"/>
              </a:rPr>
              <a:t>ios</a:t>
            </a:r>
            <a:r>
              <a:rPr lang="da-DK" sz="1200" kern="1200" dirty="0" smtClean="0">
                <a:solidFill>
                  <a:schemeClr val="tx1"/>
                </a:solidFill>
                <a:effectLst/>
                <a:latin typeface="+mn-lt"/>
                <a:ea typeface="+mn-ea"/>
                <a:cs typeface="+mn-cs"/>
              </a:rPr>
              <a:t> 8.0, som svarer til en </a:t>
            </a:r>
            <a:r>
              <a:rPr lang="da-DK" sz="1200" kern="1200" dirty="0" err="1" smtClean="0">
                <a:solidFill>
                  <a:schemeClr val="tx1"/>
                </a:solidFill>
                <a:effectLst/>
                <a:latin typeface="+mn-lt"/>
                <a:ea typeface="+mn-ea"/>
                <a:cs typeface="+mn-cs"/>
              </a:rPr>
              <a:t>iphone</a:t>
            </a:r>
            <a:r>
              <a:rPr lang="da-DK" sz="1200" kern="1200" dirty="0" smtClean="0">
                <a:solidFill>
                  <a:schemeClr val="tx1"/>
                </a:solidFill>
                <a:effectLst/>
                <a:latin typeface="+mn-lt"/>
                <a:ea typeface="+mn-ea"/>
                <a:cs typeface="+mn-cs"/>
              </a:rPr>
              <a:t> 5 eller nyere. </a:t>
            </a:r>
            <a:r>
              <a:rPr lang="da-DK" sz="1200" kern="1200" dirty="0" err="1" smtClean="0">
                <a:solidFill>
                  <a:schemeClr val="tx1"/>
                </a:solidFill>
                <a:effectLst/>
                <a:latin typeface="+mn-lt"/>
                <a:ea typeface="+mn-ea"/>
                <a:cs typeface="+mn-cs"/>
              </a:rPr>
              <a:t>App'en</a:t>
            </a:r>
            <a:r>
              <a:rPr lang="da-DK" sz="1200" kern="1200" dirty="0" smtClean="0">
                <a:solidFill>
                  <a:schemeClr val="tx1"/>
                </a:solidFill>
                <a:effectLst/>
                <a:latin typeface="+mn-lt"/>
                <a:ea typeface="+mn-ea"/>
                <a:cs typeface="+mn-cs"/>
              </a:rPr>
              <a:t> hedder 'Organdonation‘, og vi opfordrer alle til at downloade</a:t>
            </a:r>
            <a:r>
              <a:rPr lang="da-DK" sz="1200" kern="1200" baseline="0" dirty="0" smtClean="0">
                <a:solidFill>
                  <a:schemeClr val="tx1"/>
                </a:solidFill>
                <a:effectLst/>
                <a:latin typeface="+mn-lt"/>
                <a:ea typeface="+mn-ea"/>
                <a:cs typeface="+mn-cs"/>
              </a:rPr>
              <a:t> den.</a:t>
            </a:r>
            <a:r>
              <a:rPr lang="da-DK" sz="1200" kern="1200" dirty="0" smtClean="0">
                <a:solidFill>
                  <a:schemeClr val="tx1"/>
                </a:solidFill>
                <a:effectLst/>
                <a:latin typeface="+mn-lt"/>
                <a:ea typeface="+mn-ea"/>
                <a:cs typeface="+mn-cs"/>
              </a:rPr>
              <a:t> </a:t>
            </a:r>
          </a:p>
          <a:p>
            <a:r>
              <a:rPr lang="da-DK" sz="1200" kern="1200" dirty="0" smtClean="0">
                <a:solidFill>
                  <a:schemeClr val="tx1"/>
                </a:solidFill>
                <a:effectLst/>
                <a:latin typeface="+mn-lt"/>
                <a:ea typeface="+mn-ea"/>
                <a:cs typeface="+mn-cs"/>
              </a:rPr>
              <a:t>(KLIK) Hvis du ikke har mulighed for at hente </a:t>
            </a:r>
            <a:r>
              <a:rPr lang="da-DK" sz="1200" kern="1200" dirty="0" err="1" smtClean="0">
                <a:solidFill>
                  <a:schemeClr val="tx1"/>
                </a:solidFill>
                <a:effectLst/>
                <a:latin typeface="+mn-lt"/>
                <a:ea typeface="+mn-ea"/>
                <a:cs typeface="+mn-cs"/>
              </a:rPr>
              <a:t>App'en</a:t>
            </a:r>
            <a:r>
              <a:rPr lang="da-DK" sz="1200" kern="1200" dirty="0" smtClean="0">
                <a:solidFill>
                  <a:schemeClr val="tx1"/>
                </a:solidFill>
                <a:effectLst/>
                <a:latin typeface="+mn-lt"/>
                <a:ea typeface="+mn-ea"/>
                <a:cs typeface="+mn-cs"/>
              </a:rPr>
              <a:t>, kan den nationale guideline ses på www.organdonation.dk. </a:t>
            </a:r>
            <a:endParaRPr lang="da-DK" dirty="0"/>
          </a:p>
        </p:txBody>
      </p:sp>
      <p:sp>
        <p:nvSpPr>
          <p:cNvPr id="4" name="Pladsholder til diasnummer 3"/>
          <p:cNvSpPr>
            <a:spLocks noGrp="1"/>
          </p:cNvSpPr>
          <p:nvPr>
            <p:ph type="sldNum" sz="quarter" idx="10"/>
          </p:nvPr>
        </p:nvSpPr>
        <p:spPr/>
        <p:txBody>
          <a:bodyPr/>
          <a:lstStyle/>
          <a:p>
            <a:fld id="{63719F08-BEEF-4F9F-92CE-FE46718885EC}" type="slidenum">
              <a:rPr lang="da-DK" smtClean="0"/>
              <a:t>3</a:t>
            </a:fld>
            <a:endParaRPr lang="da-DK"/>
          </a:p>
        </p:txBody>
      </p:sp>
    </p:spTree>
    <p:extLst>
      <p:ext uri="{BB962C8B-B14F-4D97-AF65-F5344CB8AC3E}">
        <p14:creationId xmlns:p14="http://schemas.microsoft.com/office/powerpoint/2010/main" val="3484053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smtClean="0">
                <a:solidFill>
                  <a:schemeClr val="tx1"/>
                </a:solidFill>
                <a:effectLst/>
                <a:latin typeface="+mn-lt"/>
                <a:ea typeface="+mn-ea"/>
                <a:cs typeface="+mn-cs"/>
              </a:rPr>
              <a:t>Guidelinen tages i brug, så snart du overvejer muligheden for organdonation, eller hvis du overtager et donationsforløb fra en kollega.</a:t>
            </a:r>
          </a:p>
          <a:p>
            <a:r>
              <a:rPr lang="da-DK" sz="1200" kern="1200" dirty="0" smtClean="0">
                <a:solidFill>
                  <a:schemeClr val="tx1"/>
                </a:solidFill>
                <a:effectLst/>
                <a:latin typeface="+mn-lt"/>
                <a:ea typeface="+mn-ea"/>
                <a:cs typeface="+mn-cs"/>
              </a:rPr>
              <a:t> </a:t>
            </a:r>
          </a:p>
          <a:p>
            <a:r>
              <a:rPr lang="da-DK" sz="1200" kern="1200" dirty="0" smtClean="0">
                <a:solidFill>
                  <a:schemeClr val="tx1"/>
                </a:solidFill>
                <a:effectLst/>
                <a:latin typeface="+mn-lt"/>
                <a:ea typeface="+mn-ea"/>
                <a:cs typeface="+mn-cs"/>
              </a:rPr>
              <a:t>(KLIK) Guidelinens 9 punkter følger donationsforløbet og giver overblik over det samlede</a:t>
            </a:r>
            <a:r>
              <a:rPr lang="da-DK" sz="1200" kern="1200" baseline="0" dirty="0" smtClean="0">
                <a:solidFill>
                  <a:schemeClr val="tx1"/>
                </a:solidFill>
                <a:effectLst/>
                <a:latin typeface="+mn-lt"/>
                <a:ea typeface="+mn-ea"/>
                <a:cs typeface="+mn-cs"/>
              </a:rPr>
              <a:t> forløb. </a:t>
            </a:r>
          </a:p>
          <a:p>
            <a:r>
              <a:rPr lang="da-DK" sz="1200" kern="1200" baseline="0" dirty="0" smtClean="0">
                <a:solidFill>
                  <a:schemeClr val="tx1"/>
                </a:solidFill>
                <a:effectLst/>
                <a:latin typeface="+mn-lt"/>
                <a:ea typeface="+mn-ea"/>
                <a:cs typeface="+mn-cs"/>
              </a:rPr>
              <a:t>(KLIK) Under hvert enkelt punkt findes alle relevante informationer og dokumenter samt konkrete handlingsanvisninger til, hvad man skal gøre på det pågældende tidspunkt i forløbet.</a:t>
            </a:r>
            <a:r>
              <a:rPr lang="da-DK" sz="1200" kern="1200" dirty="0" smtClean="0">
                <a:solidFill>
                  <a:schemeClr val="tx1"/>
                </a:solidFill>
                <a:effectLst/>
                <a:latin typeface="+mn-lt"/>
                <a:ea typeface="+mn-ea"/>
                <a:cs typeface="+mn-cs"/>
              </a:rPr>
              <a:t> </a:t>
            </a:r>
          </a:p>
          <a:p>
            <a:r>
              <a:rPr lang="da-DK" sz="1200" kern="1200" dirty="0" smtClean="0">
                <a:solidFill>
                  <a:schemeClr val="tx1"/>
                </a:solidFill>
                <a:effectLst/>
                <a:latin typeface="+mn-lt"/>
                <a:ea typeface="+mn-ea"/>
                <a:cs typeface="+mn-cs"/>
              </a:rPr>
              <a:t>Ved hjælp af overblikssiden kan du samtidigt hurtigt orientere dig om, hvad der videre skal ske, så du hele tiden er på forkant med det næste punkt i donationsforløbet.</a:t>
            </a:r>
          </a:p>
          <a:p>
            <a:endParaRPr lang="da-DK" dirty="0"/>
          </a:p>
        </p:txBody>
      </p:sp>
      <p:sp>
        <p:nvSpPr>
          <p:cNvPr id="4" name="Pladsholder til diasnummer 3"/>
          <p:cNvSpPr>
            <a:spLocks noGrp="1"/>
          </p:cNvSpPr>
          <p:nvPr>
            <p:ph type="sldNum" sz="quarter" idx="10"/>
          </p:nvPr>
        </p:nvSpPr>
        <p:spPr/>
        <p:txBody>
          <a:bodyPr/>
          <a:lstStyle/>
          <a:p>
            <a:fld id="{63719F08-BEEF-4F9F-92CE-FE46718885EC}" type="slidenum">
              <a:rPr lang="da-DK" smtClean="0"/>
              <a:t>4</a:t>
            </a:fld>
            <a:endParaRPr lang="da-DK"/>
          </a:p>
        </p:txBody>
      </p:sp>
    </p:spTree>
    <p:extLst>
      <p:ext uri="{BB962C8B-B14F-4D97-AF65-F5344CB8AC3E}">
        <p14:creationId xmlns:p14="http://schemas.microsoft.com/office/powerpoint/2010/main" val="1058472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a:p>
        </p:txBody>
      </p:sp>
      <p:sp>
        <p:nvSpPr>
          <p:cNvPr id="4" name="Pladsholder til dato 3"/>
          <p:cNvSpPr>
            <a:spLocks noGrp="1"/>
          </p:cNvSpPr>
          <p:nvPr>
            <p:ph type="dt" sz="half" idx="10"/>
          </p:nvPr>
        </p:nvSpPr>
        <p:spPr/>
        <p:txBody>
          <a:bodyPr/>
          <a:lstStyle/>
          <a:p>
            <a:fld id="{723AB225-713D-43CD-9482-917E9686F2C1}" type="datetimeFigureOut">
              <a:rPr lang="da-DK" smtClean="0"/>
              <a:t>05-10-2016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5AA3495-FF55-4E5A-AC3F-D60B2A39C6D9}" type="slidenum">
              <a:rPr lang="da-DK" smtClean="0"/>
              <a:t>‹nr.›</a:t>
            </a:fld>
            <a:endParaRPr lang="da-DK"/>
          </a:p>
        </p:txBody>
      </p:sp>
    </p:spTree>
    <p:extLst>
      <p:ext uri="{BB962C8B-B14F-4D97-AF65-F5344CB8AC3E}">
        <p14:creationId xmlns:p14="http://schemas.microsoft.com/office/powerpoint/2010/main" val="2694919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723AB225-713D-43CD-9482-917E9686F2C1}" type="datetimeFigureOut">
              <a:rPr lang="da-DK" smtClean="0"/>
              <a:t>05-10-2016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5AA3495-FF55-4E5A-AC3F-D60B2A39C6D9}" type="slidenum">
              <a:rPr lang="da-DK" smtClean="0"/>
              <a:t>‹nr.›</a:t>
            </a:fld>
            <a:endParaRPr lang="da-DK"/>
          </a:p>
        </p:txBody>
      </p:sp>
    </p:spTree>
    <p:extLst>
      <p:ext uri="{BB962C8B-B14F-4D97-AF65-F5344CB8AC3E}">
        <p14:creationId xmlns:p14="http://schemas.microsoft.com/office/powerpoint/2010/main" val="614052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723AB225-713D-43CD-9482-917E9686F2C1}" type="datetimeFigureOut">
              <a:rPr lang="da-DK" smtClean="0"/>
              <a:t>05-10-2016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5AA3495-FF55-4E5A-AC3F-D60B2A39C6D9}" type="slidenum">
              <a:rPr lang="da-DK" smtClean="0"/>
              <a:t>‹nr.›</a:t>
            </a:fld>
            <a:endParaRPr lang="da-DK"/>
          </a:p>
        </p:txBody>
      </p:sp>
    </p:spTree>
    <p:extLst>
      <p:ext uri="{BB962C8B-B14F-4D97-AF65-F5344CB8AC3E}">
        <p14:creationId xmlns:p14="http://schemas.microsoft.com/office/powerpoint/2010/main" val="2862633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723AB225-713D-43CD-9482-917E9686F2C1}" type="datetimeFigureOut">
              <a:rPr lang="da-DK" smtClean="0"/>
              <a:t>05-10-2016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5AA3495-FF55-4E5A-AC3F-D60B2A39C6D9}" type="slidenum">
              <a:rPr lang="da-DK" smtClean="0"/>
              <a:t>‹nr.›</a:t>
            </a:fld>
            <a:endParaRPr lang="da-DK"/>
          </a:p>
        </p:txBody>
      </p:sp>
    </p:spTree>
    <p:extLst>
      <p:ext uri="{BB962C8B-B14F-4D97-AF65-F5344CB8AC3E}">
        <p14:creationId xmlns:p14="http://schemas.microsoft.com/office/powerpoint/2010/main" val="4200263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Pladsholder til dato 3"/>
          <p:cNvSpPr>
            <a:spLocks noGrp="1"/>
          </p:cNvSpPr>
          <p:nvPr>
            <p:ph type="dt" sz="half" idx="10"/>
          </p:nvPr>
        </p:nvSpPr>
        <p:spPr/>
        <p:txBody>
          <a:bodyPr/>
          <a:lstStyle/>
          <a:p>
            <a:fld id="{723AB225-713D-43CD-9482-917E9686F2C1}" type="datetimeFigureOut">
              <a:rPr lang="da-DK" smtClean="0"/>
              <a:t>05-10-2016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5AA3495-FF55-4E5A-AC3F-D60B2A39C6D9}" type="slidenum">
              <a:rPr lang="da-DK" smtClean="0"/>
              <a:t>‹nr.›</a:t>
            </a:fld>
            <a:endParaRPr lang="da-DK"/>
          </a:p>
        </p:txBody>
      </p:sp>
    </p:spTree>
    <p:extLst>
      <p:ext uri="{BB962C8B-B14F-4D97-AF65-F5344CB8AC3E}">
        <p14:creationId xmlns:p14="http://schemas.microsoft.com/office/powerpoint/2010/main" val="3465014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723AB225-713D-43CD-9482-917E9686F2C1}" type="datetimeFigureOut">
              <a:rPr lang="da-DK" smtClean="0"/>
              <a:t>05-10-2016</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D5AA3495-FF55-4E5A-AC3F-D60B2A39C6D9}" type="slidenum">
              <a:rPr lang="da-DK" smtClean="0"/>
              <a:t>‹nr.›</a:t>
            </a:fld>
            <a:endParaRPr lang="da-DK"/>
          </a:p>
        </p:txBody>
      </p:sp>
    </p:spTree>
    <p:extLst>
      <p:ext uri="{BB962C8B-B14F-4D97-AF65-F5344CB8AC3E}">
        <p14:creationId xmlns:p14="http://schemas.microsoft.com/office/powerpoint/2010/main" val="1168439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723AB225-713D-43CD-9482-917E9686F2C1}" type="datetimeFigureOut">
              <a:rPr lang="da-DK" smtClean="0"/>
              <a:t>05-10-2016</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D5AA3495-FF55-4E5A-AC3F-D60B2A39C6D9}" type="slidenum">
              <a:rPr lang="da-DK" smtClean="0"/>
              <a:t>‹nr.›</a:t>
            </a:fld>
            <a:endParaRPr lang="da-DK"/>
          </a:p>
        </p:txBody>
      </p:sp>
    </p:spTree>
    <p:extLst>
      <p:ext uri="{BB962C8B-B14F-4D97-AF65-F5344CB8AC3E}">
        <p14:creationId xmlns:p14="http://schemas.microsoft.com/office/powerpoint/2010/main" val="4151586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723AB225-713D-43CD-9482-917E9686F2C1}" type="datetimeFigureOut">
              <a:rPr lang="da-DK" smtClean="0"/>
              <a:t>05-10-2016</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D5AA3495-FF55-4E5A-AC3F-D60B2A39C6D9}" type="slidenum">
              <a:rPr lang="da-DK" smtClean="0"/>
              <a:t>‹nr.›</a:t>
            </a:fld>
            <a:endParaRPr lang="da-DK"/>
          </a:p>
        </p:txBody>
      </p:sp>
    </p:spTree>
    <p:extLst>
      <p:ext uri="{BB962C8B-B14F-4D97-AF65-F5344CB8AC3E}">
        <p14:creationId xmlns:p14="http://schemas.microsoft.com/office/powerpoint/2010/main" val="1463827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723AB225-713D-43CD-9482-917E9686F2C1}" type="datetimeFigureOut">
              <a:rPr lang="da-DK" smtClean="0"/>
              <a:t>05-10-2016</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D5AA3495-FF55-4E5A-AC3F-D60B2A39C6D9}" type="slidenum">
              <a:rPr lang="da-DK" smtClean="0"/>
              <a:t>‹nr.›</a:t>
            </a:fld>
            <a:endParaRPr lang="da-DK"/>
          </a:p>
        </p:txBody>
      </p:sp>
    </p:spTree>
    <p:extLst>
      <p:ext uri="{BB962C8B-B14F-4D97-AF65-F5344CB8AC3E}">
        <p14:creationId xmlns:p14="http://schemas.microsoft.com/office/powerpoint/2010/main" val="4062171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723AB225-713D-43CD-9482-917E9686F2C1}" type="datetimeFigureOut">
              <a:rPr lang="da-DK" smtClean="0"/>
              <a:t>05-10-2016</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D5AA3495-FF55-4E5A-AC3F-D60B2A39C6D9}" type="slidenum">
              <a:rPr lang="da-DK" smtClean="0"/>
              <a:t>‹nr.›</a:t>
            </a:fld>
            <a:endParaRPr lang="da-DK"/>
          </a:p>
        </p:txBody>
      </p:sp>
    </p:spTree>
    <p:extLst>
      <p:ext uri="{BB962C8B-B14F-4D97-AF65-F5344CB8AC3E}">
        <p14:creationId xmlns:p14="http://schemas.microsoft.com/office/powerpoint/2010/main" val="427474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723AB225-713D-43CD-9482-917E9686F2C1}" type="datetimeFigureOut">
              <a:rPr lang="da-DK" smtClean="0"/>
              <a:t>05-10-2016</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D5AA3495-FF55-4E5A-AC3F-D60B2A39C6D9}" type="slidenum">
              <a:rPr lang="da-DK" smtClean="0"/>
              <a:t>‹nr.›</a:t>
            </a:fld>
            <a:endParaRPr lang="da-DK"/>
          </a:p>
        </p:txBody>
      </p:sp>
    </p:spTree>
    <p:extLst>
      <p:ext uri="{BB962C8B-B14F-4D97-AF65-F5344CB8AC3E}">
        <p14:creationId xmlns:p14="http://schemas.microsoft.com/office/powerpoint/2010/main" val="761621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AB225-713D-43CD-9482-917E9686F2C1}" type="datetimeFigureOut">
              <a:rPr lang="da-DK" smtClean="0"/>
              <a:t>05-10-2016</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A3495-FF55-4E5A-AC3F-D60B2A39C6D9}" type="slidenum">
              <a:rPr lang="da-DK" smtClean="0"/>
              <a:t>‹nr.›</a:t>
            </a:fld>
            <a:endParaRPr lang="da-DK"/>
          </a:p>
        </p:txBody>
      </p:sp>
    </p:spTree>
    <p:extLst>
      <p:ext uri="{BB962C8B-B14F-4D97-AF65-F5344CB8AC3E}">
        <p14:creationId xmlns:p14="http://schemas.microsoft.com/office/powerpoint/2010/main" val="4126833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hyperlink" Target="http://www.youtube.com/embed/sScYiKw6XdU?autoplay=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94178" y="1052736"/>
            <a:ext cx="7772400" cy="1470025"/>
          </a:xfrm>
        </p:spPr>
        <p:txBody>
          <a:bodyPr>
            <a:noAutofit/>
          </a:bodyPr>
          <a:lstStyle/>
          <a:p>
            <a:r>
              <a:rPr lang="da-DK" sz="4800" b="1" dirty="0" smtClean="0">
                <a:solidFill>
                  <a:srgbClr val="D66C14"/>
                </a:solidFill>
                <a:effectLst>
                  <a:outerShdw blurRad="38100" dist="38100" dir="2700000" algn="tl">
                    <a:srgbClr val="000000">
                      <a:alpha val="43137"/>
                    </a:srgbClr>
                  </a:outerShdw>
                </a:effectLst>
              </a:rPr>
              <a:t>Den Nationale Guideline for Organdonation</a:t>
            </a:r>
            <a:endParaRPr lang="da-DK" sz="4800" b="1" dirty="0">
              <a:solidFill>
                <a:srgbClr val="D66C14"/>
              </a:solidFill>
              <a:effectLst>
                <a:outerShdw blurRad="38100" dist="38100" dir="2700000" algn="tl">
                  <a:srgbClr val="000000">
                    <a:alpha val="43137"/>
                  </a:srgbClr>
                </a:outerShdw>
              </a:effectLst>
            </a:endParaRPr>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230" y="3112268"/>
            <a:ext cx="7318182" cy="1756892"/>
          </a:xfrm>
          <a:prstGeom prst="rect">
            <a:avLst/>
          </a:prstGeom>
        </p:spPr>
      </p:pic>
      <p:pic>
        <p:nvPicPr>
          <p:cNvPr id="5" name="Bille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3888" y="6462566"/>
            <a:ext cx="2592288" cy="395433"/>
          </a:xfrm>
          <a:prstGeom prst="rect">
            <a:avLst/>
          </a:prstGeom>
        </p:spPr>
      </p:pic>
      <p:cxnSp>
        <p:nvCxnSpPr>
          <p:cNvPr id="7" name="Lige forbindelse 6"/>
          <p:cNvCxnSpPr/>
          <p:nvPr/>
        </p:nvCxnSpPr>
        <p:spPr>
          <a:xfrm>
            <a:off x="0" y="6444790"/>
            <a:ext cx="9144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22957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457200" y="274638"/>
            <a:ext cx="8229600" cy="1143000"/>
          </a:xfrm>
        </p:spPr>
        <p:txBody>
          <a:bodyPr>
            <a:normAutofit/>
          </a:bodyPr>
          <a:lstStyle/>
          <a:p>
            <a:r>
              <a:rPr lang="da-DK" sz="3500" dirty="0" smtClean="0">
                <a:solidFill>
                  <a:srgbClr val="D66C14"/>
                </a:solidFill>
                <a:effectLst>
                  <a:outerShdw blurRad="38100" dist="38100" dir="2700000" algn="tl">
                    <a:srgbClr val="000000">
                      <a:alpha val="43137"/>
                    </a:srgbClr>
                  </a:outerShdw>
                </a:effectLst>
              </a:rPr>
              <a:t>Den </a:t>
            </a:r>
            <a:r>
              <a:rPr lang="da-DK" sz="3500" dirty="0">
                <a:solidFill>
                  <a:srgbClr val="D66C14"/>
                </a:solidFill>
                <a:effectLst>
                  <a:outerShdw blurRad="38100" dist="38100" dir="2700000" algn="tl">
                    <a:srgbClr val="000000">
                      <a:alpha val="43137"/>
                    </a:srgbClr>
                  </a:outerShdw>
                </a:effectLst>
              </a:rPr>
              <a:t>N</a:t>
            </a:r>
            <a:r>
              <a:rPr lang="da-DK" sz="3500" dirty="0" smtClean="0">
                <a:solidFill>
                  <a:srgbClr val="D66C14"/>
                </a:solidFill>
                <a:effectLst>
                  <a:outerShdw blurRad="38100" dist="38100" dir="2700000" algn="tl">
                    <a:srgbClr val="000000">
                      <a:alpha val="43137"/>
                    </a:srgbClr>
                  </a:outerShdw>
                </a:effectLst>
              </a:rPr>
              <a:t>ationale Guideline for Organdonation</a:t>
            </a:r>
            <a:endParaRPr lang="da-DK" sz="3500" dirty="0">
              <a:solidFill>
                <a:srgbClr val="D66C14"/>
              </a:solidFill>
              <a:effectLst>
                <a:outerShdw blurRad="38100" dist="38100" dir="2700000" algn="tl">
                  <a:srgbClr val="000000">
                    <a:alpha val="43137"/>
                  </a:srgbClr>
                </a:outerShdw>
              </a:effectLst>
            </a:endParaRPr>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888" y="6462566"/>
            <a:ext cx="2592288" cy="395433"/>
          </a:xfrm>
          <a:prstGeom prst="rect">
            <a:avLst/>
          </a:prstGeom>
        </p:spPr>
      </p:pic>
      <p:cxnSp>
        <p:nvCxnSpPr>
          <p:cNvPr id="6" name="Lige forbindelse 5"/>
          <p:cNvCxnSpPr/>
          <p:nvPr/>
        </p:nvCxnSpPr>
        <p:spPr>
          <a:xfrm>
            <a:off x="0" y="6444790"/>
            <a:ext cx="9144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Billede 6">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3648" y="1839385"/>
            <a:ext cx="6516216" cy="3609099"/>
          </a:xfrm>
          <a:prstGeom prst="rect">
            <a:avLst/>
          </a:prstGeom>
        </p:spPr>
      </p:pic>
    </p:spTree>
    <p:extLst>
      <p:ext uri="{BB962C8B-B14F-4D97-AF65-F5344CB8AC3E}">
        <p14:creationId xmlns:p14="http://schemas.microsoft.com/office/powerpoint/2010/main" val="21939245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500" dirty="0" smtClean="0">
                <a:solidFill>
                  <a:srgbClr val="D66C14"/>
                </a:solidFill>
                <a:effectLst>
                  <a:outerShdw blurRad="38100" dist="38100" dir="2700000" algn="tl">
                    <a:srgbClr val="000000">
                      <a:alpha val="43137"/>
                    </a:srgbClr>
                  </a:outerShdw>
                </a:effectLst>
              </a:rPr>
              <a:t>Den </a:t>
            </a:r>
            <a:r>
              <a:rPr lang="da-DK" sz="3500" dirty="0">
                <a:solidFill>
                  <a:srgbClr val="D66C14"/>
                </a:solidFill>
                <a:effectLst>
                  <a:outerShdw blurRad="38100" dist="38100" dir="2700000" algn="tl">
                    <a:srgbClr val="000000">
                      <a:alpha val="43137"/>
                    </a:srgbClr>
                  </a:outerShdw>
                </a:effectLst>
              </a:rPr>
              <a:t>N</a:t>
            </a:r>
            <a:r>
              <a:rPr lang="da-DK" sz="3500" dirty="0" smtClean="0">
                <a:solidFill>
                  <a:srgbClr val="D66C14"/>
                </a:solidFill>
                <a:effectLst>
                  <a:outerShdw blurRad="38100" dist="38100" dir="2700000" algn="tl">
                    <a:srgbClr val="000000">
                      <a:alpha val="43137"/>
                    </a:srgbClr>
                  </a:outerShdw>
                </a:effectLst>
              </a:rPr>
              <a:t>ationale Guideline for Organdonation</a:t>
            </a:r>
            <a:endParaRPr lang="da-DK" sz="3500" dirty="0">
              <a:solidFill>
                <a:srgbClr val="D66C14"/>
              </a:solidFill>
              <a:effectLst>
                <a:outerShdw blurRad="38100" dist="38100" dir="2700000" algn="tl">
                  <a:srgbClr val="000000">
                    <a:alpha val="43137"/>
                  </a:srgbClr>
                </a:outerShdw>
              </a:effectLst>
            </a:endParaRPr>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888" y="6462566"/>
            <a:ext cx="2592288" cy="395433"/>
          </a:xfrm>
          <a:prstGeom prst="rect">
            <a:avLst/>
          </a:prstGeom>
        </p:spPr>
      </p:pic>
      <p:cxnSp>
        <p:nvCxnSpPr>
          <p:cNvPr id="5" name="Lige forbindelse 4"/>
          <p:cNvCxnSpPr/>
          <p:nvPr/>
        </p:nvCxnSpPr>
        <p:spPr>
          <a:xfrm>
            <a:off x="0" y="6444790"/>
            <a:ext cx="9144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Billed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277066">
            <a:off x="1085482" y="1784507"/>
            <a:ext cx="1975284" cy="4056386"/>
          </a:xfrm>
          <a:prstGeom prst="rect">
            <a:avLst/>
          </a:prstGeom>
        </p:spPr>
      </p:pic>
      <p:pic>
        <p:nvPicPr>
          <p:cNvPr id="7" name="Billed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8064" y="3356992"/>
            <a:ext cx="3520896" cy="2636795"/>
          </a:xfrm>
          <a:prstGeom prst="rect">
            <a:avLst/>
          </a:prstGeom>
        </p:spPr>
      </p:pic>
      <p:sp>
        <p:nvSpPr>
          <p:cNvPr id="8" name="Tekstboks 7"/>
          <p:cNvSpPr txBox="1"/>
          <p:nvPr/>
        </p:nvSpPr>
        <p:spPr>
          <a:xfrm>
            <a:off x="5237143" y="3039343"/>
            <a:ext cx="3151281" cy="461665"/>
          </a:xfrm>
          <a:prstGeom prst="rect">
            <a:avLst/>
          </a:prstGeom>
          <a:noFill/>
        </p:spPr>
        <p:txBody>
          <a:bodyPr wrap="square" rtlCol="0">
            <a:spAutoFit/>
          </a:bodyPr>
          <a:lstStyle/>
          <a:p>
            <a:r>
              <a:rPr lang="da-DK" sz="2400" dirty="0" smtClean="0"/>
              <a:t>www.organdonation.dk</a:t>
            </a:r>
            <a:endParaRPr lang="da-DK" sz="2400" dirty="0"/>
          </a:p>
        </p:txBody>
      </p:sp>
      <p:pic>
        <p:nvPicPr>
          <p:cNvPr id="1028" name="Picture 4" descr="Billedresultat for app stor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50000"/>
          <a:stretch/>
        </p:blipFill>
        <p:spPr bwMode="auto">
          <a:xfrm>
            <a:off x="3414966" y="1874246"/>
            <a:ext cx="1120597" cy="41113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Billedresultat for app stor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0000"/>
          <a:stretch/>
        </p:blipFill>
        <p:spPr bwMode="auto">
          <a:xfrm>
            <a:off x="4596372" y="1861028"/>
            <a:ext cx="1120597" cy="411135"/>
          </a:xfrm>
          <a:prstGeom prst="rect">
            <a:avLst/>
          </a:prstGeom>
          <a:noFill/>
          <a:extLst>
            <a:ext uri="{909E8E84-426E-40DD-AFC4-6F175D3DCCD1}">
              <a14:hiddenFill xmlns:a14="http://schemas.microsoft.com/office/drawing/2010/main">
                <a:solidFill>
                  <a:srgbClr val="FFFFFF"/>
                </a:solidFill>
              </a14:hiddenFill>
            </a:ext>
          </a:extLst>
        </p:spPr>
      </p:pic>
      <p:sp>
        <p:nvSpPr>
          <p:cNvPr id="14" name="Tekstboks 13"/>
          <p:cNvSpPr txBox="1"/>
          <p:nvPr/>
        </p:nvSpPr>
        <p:spPr>
          <a:xfrm>
            <a:off x="3203848" y="1412776"/>
            <a:ext cx="3151281" cy="461665"/>
          </a:xfrm>
          <a:prstGeom prst="rect">
            <a:avLst/>
          </a:prstGeom>
          <a:noFill/>
        </p:spPr>
        <p:txBody>
          <a:bodyPr wrap="square" rtlCol="0">
            <a:spAutoFit/>
          </a:bodyPr>
          <a:lstStyle/>
          <a:p>
            <a:r>
              <a:rPr lang="da-DK" sz="2400" dirty="0" err="1" smtClean="0"/>
              <a:t>App</a:t>
            </a:r>
            <a:r>
              <a:rPr lang="da-DK" sz="2400" dirty="0" smtClean="0"/>
              <a:t>: ‘Organdonation’</a:t>
            </a:r>
            <a:endParaRPr lang="da-DK" sz="2400" dirty="0"/>
          </a:p>
        </p:txBody>
      </p:sp>
    </p:spTree>
    <p:extLst>
      <p:ext uri="{BB962C8B-B14F-4D97-AF65-F5344CB8AC3E}">
        <p14:creationId xmlns:p14="http://schemas.microsoft.com/office/powerpoint/2010/main" val="392437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fade">
                                      <p:cBhvr>
                                        <p:cTn id="13" dur="1000"/>
                                        <p:tgtEl>
                                          <p:spTgt spid="10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par>
                                <p:cTn id="25" presetID="16" presetClass="entr" presetSubtype="21"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888" y="6462566"/>
            <a:ext cx="2592288" cy="395433"/>
          </a:xfrm>
          <a:prstGeom prst="rect">
            <a:avLst/>
          </a:prstGeom>
        </p:spPr>
      </p:pic>
      <p:cxnSp>
        <p:nvCxnSpPr>
          <p:cNvPr id="5" name="Lige forbindelse 4"/>
          <p:cNvCxnSpPr/>
          <p:nvPr/>
        </p:nvCxnSpPr>
        <p:spPr>
          <a:xfrm>
            <a:off x="0" y="6444790"/>
            <a:ext cx="9144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itel 1"/>
          <p:cNvSpPr>
            <a:spLocks noGrp="1"/>
          </p:cNvSpPr>
          <p:nvPr>
            <p:ph type="title"/>
          </p:nvPr>
        </p:nvSpPr>
        <p:spPr>
          <a:xfrm>
            <a:off x="457200" y="274638"/>
            <a:ext cx="8229600" cy="1143000"/>
          </a:xfrm>
        </p:spPr>
        <p:txBody>
          <a:bodyPr>
            <a:normAutofit/>
          </a:bodyPr>
          <a:lstStyle/>
          <a:p>
            <a:r>
              <a:rPr lang="da-DK" sz="3500" dirty="0" smtClean="0">
                <a:solidFill>
                  <a:srgbClr val="D66C14"/>
                </a:solidFill>
                <a:effectLst>
                  <a:outerShdw blurRad="38100" dist="38100" dir="2700000" algn="tl">
                    <a:srgbClr val="000000">
                      <a:alpha val="43137"/>
                    </a:srgbClr>
                  </a:outerShdw>
                </a:effectLst>
              </a:rPr>
              <a:t>Den </a:t>
            </a:r>
            <a:r>
              <a:rPr lang="da-DK" sz="3500" dirty="0">
                <a:solidFill>
                  <a:srgbClr val="D66C14"/>
                </a:solidFill>
                <a:effectLst>
                  <a:outerShdw blurRad="38100" dist="38100" dir="2700000" algn="tl">
                    <a:srgbClr val="000000">
                      <a:alpha val="43137"/>
                    </a:srgbClr>
                  </a:outerShdw>
                </a:effectLst>
              </a:rPr>
              <a:t>N</a:t>
            </a:r>
            <a:r>
              <a:rPr lang="da-DK" sz="3500" dirty="0" smtClean="0">
                <a:solidFill>
                  <a:srgbClr val="D66C14"/>
                </a:solidFill>
                <a:effectLst>
                  <a:outerShdw blurRad="38100" dist="38100" dir="2700000" algn="tl">
                    <a:srgbClr val="000000">
                      <a:alpha val="43137"/>
                    </a:srgbClr>
                  </a:outerShdw>
                </a:effectLst>
              </a:rPr>
              <a:t>ationale Guideline for Organdonation</a:t>
            </a:r>
            <a:endParaRPr lang="da-DK" sz="3500" dirty="0">
              <a:solidFill>
                <a:srgbClr val="D66C14"/>
              </a:solidFill>
              <a:effectLst>
                <a:outerShdw blurRad="38100" dist="38100" dir="2700000" algn="tl">
                  <a:srgbClr val="000000">
                    <a:alpha val="43137"/>
                  </a:srgbClr>
                </a:outerShdw>
              </a:effectLst>
            </a:endParaRPr>
          </a:p>
        </p:txBody>
      </p:sp>
      <p:pic>
        <p:nvPicPr>
          <p:cNvPr id="2" name="Billede 1"/>
          <p:cNvPicPr>
            <a:picLocks noChangeAspect="1"/>
          </p:cNvPicPr>
          <p:nvPr/>
        </p:nvPicPr>
        <p:blipFill rotWithShape="1">
          <a:blip r:embed="rId4" cstate="print">
            <a:extLst>
              <a:ext uri="{28A0092B-C50C-407E-A947-70E740481C1C}">
                <a14:useLocalDpi xmlns:a14="http://schemas.microsoft.com/office/drawing/2010/main" val="0"/>
              </a:ext>
            </a:extLst>
          </a:blip>
          <a:srcRect l="26823" t="23053" r="3271" b="8536"/>
          <a:stretch/>
        </p:blipFill>
        <p:spPr>
          <a:xfrm>
            <a:off x="827583" y="1767736"/>
            <a:ext cx="4243043" cy="4152283"/>
          </a:xfrm>
          <a:prstGeom prst="rect">
            <a:avLst/>
          </a:prstGeom>
        </p:spPr>
      </p:pic>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7768" t="25480" r="25718" b="24200"/>
          <a:stretch/>
        </p:blipFill>
        <p:spPr bwMode="auto">
          <a:xfrm>
            <a:off x="4164908" y="1772816"/>
            <a:ext cx="4737472"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705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Den Nationale Guideline for Organdonation&amp;quot;&quot;/&gt;&lt;property id=&quot;20307&quot; value=&quot;256&quot;/&gt;&lt;/object&gt;&lt;object type=&quot;3&quot; unique_id=&quot;10020&quot;&gt;&lt;property id=&quot;20148&quot; value=&quot;5&quot;/&gt;&lt;property id=&quot;20300&quot; value=&quot;Slide 2 - &amp;quot;Den Nationale Guideline for Organdonation&amp;quot;&quot;/&gt;&lt;property id=&quot;20307&quot; value=&quot;261&quot;/&gt;&lt;/object&gt;&lt;object type=&quot;3&quot; unique_id=&quot;10021&quot;&gt;&lt;property id=&quot;20148&quot; value=&quot;5&quot;/&gt;&lt;property id=&quot;20300&quot; value=&quot;Slide 3 - &amp;quot;Den Nationale Guideline for Organdonation&amp;quot;&quot;/&gt;&lt;property id=&quot;20307&quot; value=&quot;257&quot;/&gt;&lt;/object&gt;&lt;object type=&quot;3&quot; unique_id=&quot;10022&quot;&gt;&lt;property id=&quot;20148&quot; value=&quot;5&quot;/&gt;&lt;property id=&quot;20300&quot; value=&quot;Slide 4 - &amp;quot;Den Nationale Guideline for Organdonation&amp;quot;&quot;/&gt;&lt;property id=&quot;20307&quot; value=&quot;258&quot;/&gt;&lt;/object&gt;&lt;/object&gt;&lt;/object&gt;&lt;/database&gt;"/>
  <p:tag name="SECTOMILLISECCONVERTED" val="1"/>
</p:tagLst>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257</Words>
  <Application>Microsoft Office PowerPoint</Application>
  <PresentationFormat>Skærmshow (4:3)</PresentationFormat>
  <Paragraphs>23</Paragraphs>
  <Slides>4</Slides>
  <Notes>4</Notes>
  <HiddenSlides>0</HiddenSlides>
  <MMClips>0</MMClips>
  <ScaleCrop>false</ScaleCrop>
  <HeadingPairs>
    <vt:vector size="4" baseType="variant">
      <vt:variant>
        <vt:lpstr>Tema</vt:lpstr>
      </vt:variant>
      <vt:variant>
        <vt:i4>1</vt:i4>
      </vt:variant>
      <vt:variant>
        <vt:lpstr>Diastitler</vt:lpstr>
      </vt:variant>
      <vt:variant>
        <vt:i4>4</vt:i4>
      </vt:variant>
    </vt:vector>
  </HeadingPairs>
  <TitlesOfParts>
    <vt:vector size="5" baseType="lpstr">
      <vt:lpstr>Kontortema</vt:lpstr>
      <vt:lpstr>Den Nationale Guideline for Organdonation</vt:lpstr>
      <vt:lpstr>Den Nationale Guideline for Organdonation</vt:lpstr>
      <vt:lpstr>Den Nationale Guideline for Organdonation</vt:lpstr>
      <vt:lpstr>Den Nationale Guideline for Organdonation</vt:lpstr>
    </vt:vector>
  </TitlesOfParts>
  <Company>Region Midtjylland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Anne Tiedemann</dc:creator>
  <cp:lastModifiedBy>Anne Tiedemann</cp:lastModifiedBy>
  <cp:revision>6</cp:revision>
  <dcterms:created xsi:type="dcterms:W3CDTF">2016-09-16T10:52:12Z</dcterms:created>
  <dcterms:modified xsi:type="dcterms:W3CDTF">2016-10-05T07:17:05Z</dcterms:modified>
</cp:coreProperties>
</file>